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400" r:id="rId2"/>
    <p:sldId id="402" r:id="rId3"/>
    <p:sldId id="403" r:id="rId4"/>
    <p:sldId id="320" r:id="rId5"/>
    <p:sldId id="404" r:id="rId6"/>
    <p:sldId id="414" r:id="rId7"/>
    <p:sldId id="321" r:id="rId8"/>
    <p:sldId id="399" r:id="rId9"/>
    <p:sldId id="415" r:id="rId10"/>
    <p:sldId id="397" r:id="rId11"/>
    <p:sldId id="408" r:id="rId12"/>
    <p:sldId id="424" r:id="rId13"/>
    <p:sldId id="423" r:id="rId14"/>
    <p:sldId id="410" r:id="rId15"/>
    <p:sldId id="412" r:id="rId16"/>
    <p:sldId id="406" r:id="rId17"/>
    <p:sldId id="407" r:id="rId18"/>
    <p:sldId id="323" r:id="rId19"/>
    <p:sldId id="418" r:id="rId20"/>
    <p:sldId id="416" r:id="rId21"/>
    <p:sldId id="417" r:id="rId22"/>
    <p:sldId id="413" r:id="rId23"/>
    <p:sldId id="419" r:id="rId24"/>
    <p:sldId id="387" r:id="rId25"/>
    <p:sldId id="409" r:id="rId26"/>
    <p:sldId id="420" r:id="rId27"/>
    <p:sldId id="401" r:id="rId28"/>
    <p:sldId id="421" r:id="rId29"/>
    <p:sldId id="405" r:id="rId30"/>
    <p:sldId id="422" r:id="rId3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80CD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1614" y="-3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F3A872-727E-4C5B-8C5F-EF53609D2AEB}" type="datetimeFigureOut">
              <a:rPr lang="ru-RU" smtClean="0"/>
              <a:t>19.03.2020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Rectangle 8"/>
          <p:cNvSpPr/>
          <p:nvPr/>
        </p:nvSpPr>
        <p:spPr>
          <a:xfrm>
            <a:off x="345440" y="2942602"/>
            <a:ext cx="7147931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572652" y="2944634"/>
            <a:ext cx="1190348" cy="2459736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7712714" y="3136658"/>
            <a:ext cx="910224" cy="2075688"/>
          </a:xfrm>
          <a:prstGeom prst="rect">
            <a:avLst/>
          </a:prstGeom>
          <a:solidFill>
            <a:schemeClr val="accent3">
              <a:alpha val="70000"/>
            </a:schemeClr>
          </a:solidFill>
          <a:ln w="63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445483" y="3055621"/>
            <a:ext cx="6947845" cy="2245359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86826" y="4625268"/>
            <a:ext cx="762000" cy="457200"/>
          </a:xfrm>
        </p:spPr>
        <p:txBody>
          <a:bodyPr/>
          <a:lstStyle>
            <a:lvl1pPr algn="ctr">
              <a:defRPr sz="28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23CBC941-D0AC-4038-8A88-5514CDEA7B50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Rectangle 10"/>
          <p:cNvSpPr/>
          <p:nvPr/>
        </p:nvSpPr>
        <p:spPr>
          <a:xfrm>
            <a:off x="541822" y="4559276"/>
            <a:ext cx="6755166" cy="664367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538971" y="3139440"/>
            <a:ext cx="6760868" cy="207772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2805" y="4648200"/>
            <a:ext cx="6553200" cy="457200"/>
          </a:xfrm>
        </p:spPr>
        <p:txBody>
          <a:bodyPr>
            <a:normAutofit/>
          </a:bodyPr>
          <a:lstStyle>
            <a:lvl1pPr marL="0" indent="0" algn="ctr">
              <a:buNone/>
              <a:defRPr sz="1800" cap="all" spc="300" baseline="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4705" y="3227033"/>
            <a:ext cx="6629400" cy="1219201"/>
          </a:xfrm>
        </p:spPr>
        <p:txBody>
          <a:bodyPr anchor="b" anchorCtr="0">
            <a:noAutofit/>
          </a:bodyPr>
          <a:lstStyle>
            <a:lvl1pPr>
              <a:defRPr sz="40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F3A872-727E-4C5B-8C5F-EF53609D2AEB}" type="datetimeFigureOut">
              <a:rPr lang="ru-RU" smtClean="0"/>
              <a:t>19.03.2020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CBC941-D0AC-4038-8A88-5514CDEA7B5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861702" y="228600"/>
            <a:ext cx="1859280" cy="6122634"/>
          </a:xfrm>
          <a:prstGeom prst="rect">
            <a:avLst/>
          </a:prstGeom>
          <a:solidFill>
            <a:srgbClr val="FFFFFF">
              <a:alpha val="85000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955225" y="351409"/>
            <a:ext cx="1672235" cy="5877017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48577" y="395427"/>
            <a:ext cx="1485531" cy="5788981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80999"/>
            <a:ext cx="6172200" cy="579120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F3A872-727E-4C5B-8C5F-EF53609D2AEB}" type="datetimeFigureOut">
              <a:rPr lang="ru-RU" smtClean="0"/>
              <a:t>19.03.2020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CBC941-D0AC-4038-8A88-5514CDEA7B5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F3A872-727E-4C5B-8C5F-EF53609D2AEB}" type="datetimeFigureOut">
              <a:rPr lang="ru-RU" smtClean="0"/>
              <a:t>19.03.2020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CBC941-D0AC-4038-8A88-5514CDEA7B5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F3A872-727E-4C5B-8C5F-EF53609D2AEB}" type="datetimeFigureOut">
              <a:rPr lang="ru-RU" smtClean="0"/>
              <a:t>19.03.2020</a:t>
            </a:fld>
            <a:endParaRPr lang="ru-RU"/>
          </a:p>
        </p:txBody>
      </p:sp>
      <p:sp>
        <p:nvSpPr>
          <p:cNvPr id="13" name="Rectangle 12"/>
          <p:cNvSpPr/>
          <p:nvPr/>
        </p:nvSpPr>
        <p:spPr>
          <a:xfrm>
            <a:off x="451976" y="2946400"/>
            <a:ext cx="8265160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567656" y="3048000"/>
            <a:ext cx="8033800" cy="2245359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CBC941-D0AC-4038-8A88-5514CDEA7B5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6" y="3200399"/>
            <a:ext cx="7696200" cy="1295401"/>
          </a:xfrm>
        </p:spPr>
        <p:txBody>
          <a:bodyPr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lang="en-US" sz="4000" kern="1200" cap="all" baseline="0" dirty="0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675496" y="4541520"/>
            <a:ext cx="7818120" cy="664367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6456" y="4607510"/>
            <a:ext cx="7696200" cy="523783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Rectangle 13"/>
          <p:cNvSpPr/>
          <p:nvPr/>
        </p:nvSpPr>
        <p:spPr>
          <a:xfrm>
            <a:off x="675757" y="3124200"/>
            <a:ext cx="7817599" cy="207772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26128" y="1719071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071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F3A872-727E-4C5B-8C5F-EF53609D2AEB}" type="datetimeFigureOut">
              <a:rPr lang="ru-RU" smtClean="0"/>
              <a:t>19.03.2020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CBC941-D0AC-4038-8A88-5514CDEA7B5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26128" y="1722438"/>
            <a:ext cx="4040188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6128" y="2438400"/>
            <a:ext cx="4040188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722438"/>
            <a:ext cx="4041775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38400"/>
            <a:ext cx="4041775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F3A872-727E-4C5B-8C5F-EF53609D2AEB}" type="datetimeFigureOut">
              <a:rPr lang="ru-RU" smtClean="0"/>
              <a:t>19.03.2020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CBC941-D0AC-4038-8A88-5514CDEA7B5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F3A872-727E-4C5B-8C5F-EF53609D2AEB}" type="datetimeFigureOut">
              <a:rPr lang="ru-RU" smtClean="0"/>
              <a:t>19.03.2020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CBC941-D0AC-4038-8A88-5514CDEA7B5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1" name="Rounded Rectangle 10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F3A872-727E-4C5B-8C5F-EF53609D2AEB}" type="datetimeFigureOut">
              <a:rPr lang="ru-RU" smtClean="0"/>
              <a:t>19.03.2020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CBC941-D0AC-4038-8A88-5514CDEA7B5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2" name="Rounded Rectangle 11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0" y="685800"/>
            <a:ext cx="4572000" cy="525780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F3A872-727E-4C5B-8C5F-EF53609D2AEB}" type="datetimeFigureOut">
              <a:rPr lang="ru-RU" smtClean="0"/>
              <a:t>19.03.2020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CBC941-D0AC-4038-8A88-5514CDEA7B5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Rectangle 7"/>
          <p:cNvSpPr/>
          <p:nvPr/>
        </p:nvSpPr>
        <p:spPr>
          <a:xfrm>
            <a:off x="560034" y="1505712"/>
            <a:ext cx="2716566" cy="3523488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676690" y="1642472"/>
            <a:ext cx="2483254" cy="3234328"/>
          </a:xfrm>
          <a:prstGeom prst="rect">
            <a:avLst/>
          </a:prstGeom>
          <a:solidFill>
            <a:srgbClr val="FFFFFF"/>
          </a:solidFill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9000" y="2971800"/>
            <a:ext cx="2298634" cy="1752600"/>
          </a:xfrm>
        </p:spPr>
        <p:txBody>
          <a:bodyPr/>
          <a:lstStyle>
            <a:lvl1pPr marL="0" indent="0">
              <a:spcBef>
                <a:spcPts val="400"/>
              </a:spcBef>
              <a:buNone/>
              <a:defRPr sz="140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9000" y="1734312"/>
            <a:ext cx="2298634" cy="1191620"/>
          </a:xfrm>
        </p:spPr>
        <p:txBody>
          <a:bodyPr anchor="b">
            <a:normAutofit/>
          </a:bodyPr>
          <a:lstStyle>
            <a:lvl1pPr algn="l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Rounded Rectangle 8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5800" y="621437"/>
            <a:ext cx="7772400" cy="4331564"/>
          </a:xfrm>
          <a:solidFill>
            <a:schemeClr val="bg2"/>
          </a:solidFill>
          <a:ln>
            <a:noFill/>
          </a:ln>
          <a:effectLst>
            <a:softEdge rad="12700"/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F3A872-727E-4C5B-8C5F-EF53609D2AEB}" type="datetimeFigureOut">
              <a:rPr lang="ru-RU" smtClean="0"/>
              <a:t>19.03.2020</a:t>
            </a:fld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CBC941-D0AC-4038-8A88-5514CDEA7B5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Rectangle 9"/>
          <p:cNvSpPr/>
          <p:nvPr/>
        </p:nvSpPr>
        <p:spPr>
          <a:xfrm>
            <a:off x="685800" y="4953000"/>
            <a:ext cx="7772400" cy="13716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61999" y="5029200"/>
            <a:ext cx="7600765" cy="1202924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3" name="Rectangle 12"/>
          <p:cNvSpPr/>
          <p:nvPr/>
        </p:nvSpPr>
        <p:spPr>
          <a:xfrm>
            <a:off x="914400" y="5638800"/>
            <a:ext cx="7328514" cy="451696"/>
          </a:xfrm>
          <a:prstGeom prst="rect">
            <a:avLst/>
          </a:prstGeom>
          <a:solidFill>
            <a:schemeClr val="accent1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605589" y="5074920"/>
            <a:ext cx="7946136" cy="1097280"/>
          </a:xfrm>
          <a:prstGeom prst="rect">
            <a:avLst/>
          </a:prstGeom>
          <a:noFill/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56289" y="5656556"/>
            <a:ext cx="7244736" cy="401715"/>
          </a:xfrm>
        </p:spPr>
        <p:txBody>
          <a:bodyPr anchor="ctr">
            <a:normAutofit/>
          </a:bodyPr>
          <a:lstStyle>
            <a:lvl1pPr marL="0" indent="0" algn="ctr">
              <a:buNone/>
              <a:defRPr sz="15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05400"/>
            <a:ext cx="7328514" cy="523043"/>
          </a:xfrm>
        </p:spPr>
        <p:txBody>
          <a:bodyPr anchor="ctr" anchorCtr="0"/>
          <a:lstStyle>
            <a:lvl1pPr algn="ctr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7" name="Rounded Rectangle 6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52600"/>
            <a:ext cx="8229600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CDF3A872-727E-4C5B-8C5F-EF53609D2AEB}" type="datetimeFigureOut">
              <a:rPr lang="ru-RU" smtClean="0"/>
              <a:t>19.03.2020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23CBC941-D0AC-4038-8A88-5514CDEA7B5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Rectangle 8"/>
          <p:cNvSpPr/>
          <p:nvPr/>
        </p:nvSpPr>
        <p:spPr>
          <a:xfrm>
            <a:off x="274320" y="278166"/>
            <a:ext cx="8595360" cy="132588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72863" y="372862"/>
            <a:ext cx="8380520" cy="1118587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500" kern="1200" cap="all" baseline="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2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gif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1.jpeg"/><Relationship Id="rId4" Type="http://schemas.openxmlformats.org/officeDocument/2006/relationships/image" Target="../media/image40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4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408372"/>
            <a:ext cx="8568952" cy="1039427"/>
          </a:xfrm>
        </p:spPr>
        <p:txBody>
          <a:bodyPr>
            <a:normAutofit fontScale="90000"/>
          </a:bodyPr>
          <a:lstStyle/>
          <a:p>
            <a:r>
              <a:rPr lang="uk-UA" b="1" dirty="0"/>
              <a:t>ГРУДНА ЧАСТИНА АОРТИ </a:t>
            </a:r>
            <a:r>
              <a:rPr lang="uk-UA" b="1" dirty="0" smtClean="0"/>
              <a:t/>
            </a:r>
            <a:br>
              <a:rPr lang="uk-UA" b="1" dirty="0" smtClean="0"/>
            </a:br>
            <a:r>
              <a:rPr lang="uk-UA" sz="3600" b="1" dirty="0" smtClean="0"/>
              <a:t>(</a:t>
            </a:r>
            <a:r>
              <a:rPr lang="uk-UA" sz="3600" b="1" dirty="0" err="1"/>
              <a:t>pars</a:t>
            </a:r>
            <a:r>
              <a:rPr lang="uk-UA" sz="3600" b="1" dirty="0"/>
              <a:t> </a:t>
            </a:r>
            <a:r>
              <a:rPr lang="uk-UA" sz="3600" b="1" dirty="0" err="1"/>
              <a:t>thoracica</a:t>
            </a:r>
            <a:r>
              <a:rPr lang="uk-UA" sz="3600" b="1" dirty="0"/>
              <a:t> </a:t>
            </a:r>
            <a:r>
              <a:rPr lang="uk-UA" sz="3600" b="1" dirty="0" err="1"/>
              <a:t>aortae</a:t>
            </a:r>
            <a:r>
              <a:rPr lang="uk-UA" sz="3600" b="1" dirty="0"/>
              <a:t>)</a:t>
            </a:r>
            <a:endParaRPr lang="ru-RU" b="1" dirty="0"/>
          </a:p>
        </p:txBody>
      </p:sp>
      <p:pic>
        <p:nvPicPr>
          <p:cNvPr id="5122" name="Picture 2" descr="ÐÐ°ÑÑÐ¸Ð½ÐºÐ¸ Ð¿Ð¾ Ð·Ð°Ð¿ÑÐ¾ÑÑ Ð³ÑÑÐ´Ð½Ð°Ñ ÑÐ°ÑÑÑ Ð°Ð¾ÑÑÑ Ð°Ð½Ð°ÑÐ¾Ð¼Ð¸Ñ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6805" y="1622826"/>
            <a:ext cx="3979691" cy="51185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71" y="1830820"/>
            <a:ext cx="5057775" cy="4638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Овал 3"/>
          <p:cNvSpPr/>
          <p:nvPr/>
        </p:nvSpPr>
        <p:spPr>
          <a:xfrm>
            <a:off x="2962770" y="3967566"/>
            <a:ext cx="1537222" cy="429060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3737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764704"/>
            <a:ext cx="8260672" cy="648071"/>
          </a:xfrm>
        </p:spPr>
        <p:txBody>
          <a:bodyPr>
            <a:normAutofit fontScale="90000"/>
          </a:bodyPr>
          <a:lstStyle/>
          <a:p>
            <a:r>
              <a:rPr lang="uk-UA" sz="3600" b="1" dirty="0">
                <a:solidFill>
                  <a:prstClr val="black"/>
                </a:solidFill>
              </a:rPr>
              <a:t>Черевний стовбур </a:t>
            </a:r>
            <a:r>
              <a:rPr lang="uk-UA" sz="3600" b="1" dirty="0" smtClean="0">
                <a:solidFill>
                  <a:prstClr val="black"/>
                </a:solidFill>
              </a:rPr>
              <a:t/>
            </a:r>
            <a:br>
              <a:rPr lang="uk-UA" sz="3600" b="1" dirty="0" smtClean="0">
                <a:solidFill>
                  <a:prstClr val="black"/>
                </a:solidFill>
              </a:rPr>
            </a:br>
            <a:r>
              <a:rPr lang="uk-UA" sz="3600" b="1" dirty="0" smtClean="0">
                <a:solidFill>
                  <a:prstClr val="black"/>
                </a:solidFill>
              </a:rPr>
              <a:t>(</a:t>
            </a:r>
            <a:r>
              <a:rPr lang="uk-UA" sz="3600" b="1" dirty="0" err="1">
                <a:solidFill>
                  <a:prstClr val="black"/>
                </a:solidFill>
              </a:rPr>
              <a:t>truncus</a:t>
            </a:r>
            <a:r>
              <a:rPr lang="uk-UA" sz="3600" b="1" dirty="0">
                <a:solidFill>
                  <a:prstClr val="black"/>
                </a:solidFill>
              </a:rPr>
              <a:t> </a:t>
            </a:r>
            <a:r>
              <a:rPr lang="uk-UA" sz="3600" b="1" dirty="0" err="1" smtClean="0">
                <a:solidFill>
                  <a:prstClr val="black"/>
                </a:solidFill>
              </a:rPr>
              <a:t>coeliacus</a:t>
            </a:r>
            <a:r>
              <a:rPr lang="uk-UA" sz="3600" b="1" dirty="0">
                <a:solidFill>
                  <a:prstClr val="black"/>
                </a:solidFill>
              </a:rPr>
              <a:t>)</a:t>
            </a:r>
            <a:r>
              <a:rPr lang="ru-RU" sz="3600" b="1" dirty="0"/>
              <a:t/>
            </a:r>
            <a:br>
              <a:rPr lang="ru-RU" sz="3600" b="1" dirty="0"/>
            </a:br>
            <a:endParaRPr lang="ru-RU" b="1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6372200" y="1790285"/>
            <a:ext cx="2677454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dirty="0" smtClean="0"/>
              <a:t>Довжина </a:t>
            </a:r>
            <a:r>
              <a:rPr lang="uk-UA" dirty="0"/>
              <a:t>1,5-2 см, відходить від </a:t>
            </a:r>
            <a:r>
              <a:rPr lang="uk-UA" dirty="0" smtClean="0"/>
              <a:t>переднього </a:t>
            </a:r>
            <a:r>
              <a:rPr lang="uk-UA" dirty="0"/>
              <a:t>півкола аорти під діафрагмою на рівні XII грудного хребця. </a:t>
            </a:r>
            <a:endParaRPr lang="uk-UA" dirty="0" smtClean="0"/>
          </a:p>
          <a:p>
            <a:endParaRPr lang="uk-UA" u="sng" dirty="0" smtClean="0"/>
          </a:p>
          <a:p>
            <a:r>
              <a:rPr lang="uk-UA" u="sng" dirty="0" smtClean="0"/>
              <a:t>Розпадається </a:t>
            </a:r>
            <a:r>
              <a:rPr lang="uk-UA" u="sng" dirty="0"/>
              <a:t>на три великі гілки: </a:t>
            </a:r>
            <a:endParaRPr lang="uk-UA" u="sng" dirty="0" smtClean="0"/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uk-UA" dirty="0" smtClean="0"/>
              <a:t>ліву шлункову</a:t>
            </a:r>
            <a:r>
              <a:rPr lang="uk-UA" dirty="0"/>
              <a:t> </a:t>
            </a:r>
            <a:r>
              <a:rPr lang="uk-UA" dirty="0" smtClean="0"/>
              <a:t>артерію; 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uk-UA" dirty="0" smtClean="0"/>
              <a:t>загальну </a:t>
            </a:r>
            <a:r>
              <a:rPr lang="uk-UA" dirty="0"/>
              <a:t>печінкову артерію; </a:t>
            </a:r>
            <a:endParaRPr lang="uk-UA" dirty="0" smtClean="0"/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uk-UA" dirty="0" smtClean="0"/>
              <a:t>селезінкову артерію.</a:t>
            </a:r>
            <a:endParaRPr lang="ru-RU" dirty="0"/>
          </a:p>
        </p:txBody>
      </p:sp>
      <p:pic>
        <p:nvPicPr>
          <p:cNvPr id="10" name="Picture 2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790284"/>
            <a:ext cx="6264696" cy="44470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78471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 smtClean="0"/>
              <a:t>Гілки черевного стовбуру</a:t>
            </a:r>
            <a:endParaRPr lang="ru-RU" b="1" dirty="0"/>
          </a:p>
        </p:txBody>
      </p:sp>
      <p:pic>
        <p:nvPicPr>
          <p:cNvPr id="15362" name="Picture 2" descr="ÐÐ¾ÑÐ¾Ð¶ÐµÐµ Ð¸Ð·Ð¾Ð±ÑÐ°Ð¶ÐµÐ½Ð¸Ðµ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52" t="22705" r="12451" b="7626"/>
          <a:stretch/>
        </p:blipFill>
        <p:spPr bwMode="auto">
          <a:xfrm>
            <a:off x="35765" y="1556791"/>
            <a:ext cx="9119160" cy="47778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10613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Картинки по запросу &quot;желудок человека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3" y="116632"/>
            <a:ext cx="7272808" cy="66247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05200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8" name="Picture 4" descr="Картинки по запросу &quot;желудок человека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02647"/>
            <a:ext cx="7403976" cy="66626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39250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548680"/>
            <a:ext cx="8260672" cy="720080"/>
          </a:xfrm>
        </p:spPr>
        <p:txBody>
          <a:bodyPr>
            <a:normAutofit fontScale="90000"/>
          </a:bodyPr>
          <a:lstStyle/>
          <a:p>
            <a:r>
              <a:rPr lang="uk-UA" b="1" dirty="0"/>
              <a:t>Селезінкова артерія (a. </a:t>
            </a:r>
            <a:r>
              <a:rPr lang="uk-UA" b="1" dirty="0" err="1"/>
              <a:t>lienalis</a:t>
            </a:r>
            <a:r>
              <a:rPr lang="uk-UA" b="1" dirty="0"/>
              <a:t>)</a:t>
            </a:r>
            <a:endParaRPr lang="ru-RU" b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5565495" y="1521237"/>
            <a:ext cx="3563888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b="1" dirty="0"/>
              <a:t>Селезінкова артерія </a:t>
            </a:r>
            <a:r>
              <a:rPr lang="uk-UA" dirty="0" smtClean="0"/>
              <a:t>- </a:t>
            </a:r>
            <a:r>
              <a:rPr lang="uk-UA" dirty="0"/>
              <a:t>найбільша гілка, направляється по верхньому краю тіла підшлункової залози до </a:t>
            </a:r>
            <a:r>
              <a:rPr lang="uk-UA" dirty="0" smtClean="0"/>
              <a:t>селезінки. </a:t>
            </a:r>
          </a:p>
          <a:p>
            <a:r>
              <a:rPr lang="uk-UA" u="sng" dirty="0" smtClean="0"/>
              <a:t>Від </a:t>
            </a:r>
            <a:r>
              <a:rPr lang="uk-UA" u="sng" dirty="0"/>
              <a:t>селезінкової артерії </a:t>
            </a:r>
            <a:r>
              <a:rPr lang="uk-UA" u="sng" dirty="0" smtClean="0"/>
              <a:t>відходять: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uk-UA" b="1" i="1" dirty="0" smtClean="0"/>
              <a:t>короткі </a:t>
            </a:r>
            <a:r>
              <a:rPr lang="uk-UA" b="1" i="1" dirty="0"/>
              <a:t>шлункові артерії </a:t>
            </a:r>
            <a:endParaRPr lang="uk-UA" b="1" i="1" dirty="0" smtClean="0"/>
          </a:p>
          <a:p>
            <a:r>
              <a:rPr lang="uk-UA" b="1" i="1" dirty="0" smtClean="0"/>
              <a:t>(</a:t>
            </a:r>
            <a:r>
              <a:rPr lang="uk-UA" b="1" i="1" dirty="0" err="1"/>
              <a:t>aa</a:t>
            </a:r>
            <a:r>
              <a:rPr lang="uk-UA" b="1" i="1" dirty="0"/>
              <a:t>. </a:t>
            </a:r>
            <a:r>
              <a:rPr lang="uk-UA" b="1" i="1" dirty="0" err="1" smtClean="0"/>
              <a:t>gastricae</a:t>
            </a:r>
            <a:r>
              <a:rPr lang="uk-UA" b="1" i="1" dirty="0" smtClean="0"/>
              <a:t> </a:t>
            </a:r>
            <a:r>
              <a:rPr lang="uk-UA" b="1" i="1" dirty="0" err="1"/>
              <a:t>breves</a:t>
            </a:r>
            <a:r>
              <a:rPr lang="uk-UA" b="1" i="1" dirty="0" smtClean="0"/>
              <a:t>);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uk-UA" b="1" i="1" dirty="0" smtClean="0"/>
              <a:t>панкреатичні гілки</a:t>
            </a:r>
          </a:p>
          <a:p>
            <a:r>
              <a:rPr lang="uk-UA" b="1" i="1" dirty="0" smtClean="0"/>
              <a:t>(</a:t>
            </a:r>
            <a:r>
              <a:rPr lang="uk-UA" b="1" i="1" dirty="0" err="1" smtClean="0"/>
              <a:t>rr</a:t>
            </a:r>
            <a:r>
              <a:rPr lang="uk-UA" b="1" i="1" dirty="0"/>
              <a:t>. </a:t>
            </a:r>
            <a:r>
              <a:rPr lang="uk-UA" b="1" i="1" dirty="0" err="1" smtClean="0"/>
              <a:t>pancreaticae</a:t>
            </a:r>
            <a:r>
              <a:rPr lang="uk-UA" b="1" i="1" dirty="0" smtClean="0"/>
              <a:t>);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uk-UA" b="1" i="1" dirty="0" smtClean="0"/>
              <a:t>ліва </a:t>
            </a:r>
            <a:r>
              <a:rPr lang="uk-UA" b="1" i="1" dirty="0" err="1" smtClean="0"/>
              <a:t>шлунково-</a:t>
            </a:r>
            <a:endParaRPr lang="uk-UA" b="1" i="1" dirty="0"/>
          </a:p>
          <a:p>
            <a:r>
              <a:rPr lang="uk-UA" b="1" i="1" dirty="0" smtClean="0"/>
              <a:t>сальникова артерія </a:t>
            </a:r>
          </a:p>
          <a:p>
            <a:r>
              <a:rPr lang="uk-UA" b="1" i="1" dirty="0" smtClean="0"/>
              <a:t>(</a:t>
            </a:r>
            <a:r>
              <a:rPr lang="uk-UA" b="1" i="1" dirty="0"/>
              <a:t>a. </a:t>
            </a:r>
            <a:r>
              <a:rPr lang="uk-UA" b="1" i="1" dirty="0" err="1"/>
              <a:t>gastroomentalis</a:t>
            </a:r>
            <a:r>
              <a:rPr lang="uk-UA" b="1" i="1" dirty="0"/>
              <a:t> </a:t>
            </a:r>
            <a:r>
              <a:rPr lang="uk-UA" b="1" i="1" dirty="0" err="1"/>
              <a:t>sinistra</a:t>
            </a:r>
            <a:r>
              <a:rPr lang="uk-UA" b="1" i="1" dirty="0"/>
              <a:t>), </a:t>
            </a:r>
            <a:r>
              <a:rPr lang="uk-UA" dirty="0"/>
              <a:t>яка йде </a:t>
            </a:r>
            <a:r>
              <a:rPr lang="uk-UA" dirty="0" smtClean="0"/>
              <a:t>вздовж </a:t>
            </a:r>
            <a:r>
              <a:rPr lang="uk-UA" dirty="0"/>
              <a:t>великої кривизни шлунка, віддаючи </a:t>
            </a:r>
            <a:r>
              <a:rPr lang="uk-UA" i="1" dirty="0"/>
              <a:t>шлункові гілки (</a:t>
            </a:r>
            <a:r>
              <a:rPr lang="uk-UA" i="1" dirty="0" err="1"/>
              <a:t>rr</a:t>
            </a:r>
            <a:r>
              <a:rPr lang="uk-UA" i="1" dirty="0"/>
              <a:t>. </a:t>
            </a:r>
            <a:r>
              <a:rPr lang="uk-UA" i="1" dirty="0" err="1"/>
              <a:t>gastricae</a:t>
            </a:r>
            <a:r>
              <a:rPr lang="uk-UA" i="1" dirty="0"/>
              <a:t>)</a:t>
            </a:r>
            <a:r>
              <a:rPr lang="uk-UA" dirty="0"/>
              <a:t> і </a:t>
            </a:r>
            <a:r>
              <a:rPr lang="uk-UA" i="1" dirty="0"/>
              <a:t>сальникові гілки </a:t>
            </a:r>
            <a:endParaRPr lang="uk-UA" i="1" dirty="0" smtClean="0"/>
          </a:p>
          <a:p>
            <a:r>
              <a:rPr lang="uk-UA" i="1" dirty="0" smtClean="0"/>
              <a:t>(</a:t>
            </a:r>
            <a:r>
              <a:rPr lang="uk-UA" i="1" dirty="0" err="1" smtClean="0"/>
              <a:t>rr</a:t>
            </a:r>
            <a:r>
              <a:rPr lang="uk-UA" i="1" dirty="0" smtClean="0"/>
              <a:t>. </a:t>
            </a:r>
            <a:r>
              <a:rPr lang="uk-UA" i="1" dirty="0" err="1" smtClean="0"/>
              <a:t>omentales</a:t>
            </a:r>
            <a:r>
              <a:rPr lang="uk-UA" i="1" dirty="0"/>
              <a:t>)</a:t>
            </a:r>
            <a:r>
              <a:rPr lang="uk-UA" dirty="0"/>
              <a:t>. </a:t>
            </a:r>
            <a:endParaRPr lang="ru-RU" dirty="0"/>
          </a:p>
        </p:txBody>
      </p:sp>
      <p:pic>
        <p:nvPicPr>
          <p:cNvPr id="6" name="Picture 2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991" y="1556793"/>
            <a:ext cx="5299504" cy="38164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687647" y="5445224"/>
            <a:ext cx="445619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uk-UA" dirty="0">
                <a:solidFill>
                  <a:prstClr val="black"/>
                </a:solidFill>
              </a:rPr>
              <a:t>Ліва шлунково-сальникова артерія </a:t>
            </a:r>
            <a:r>
              <a:rPr lang="uk-UA" dirty="0" err="1">
                <a:solidFill>
                  <a:prstClr val="black"/>
                </a:solidFill>
              </a:rPr>
              <a:t>анастомозує</a:t>
            </a:r>
            <a:r>
              <a:rPr lang="uk-UA" dirty="0">
                <a:solidFill>
                  <a:prstClr val="black"/>
                </a:solidFill>
              </a:rPr>
              <a:t> з правою шлунково-сальниковою артерією, що є гілкою шлунково-дванадцятипалої артерії. </a:t>
            </a:r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4409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260649"/>
            <a:ext cx="8640960" cy="576063"/>
          </a:xfrm>
        </p:spPr>
        <p:txBody>
          <a:bodyPr>
            <a:normAutofit/>
          </a:bodyPr>
          <a:lstStyle/>
          <a:p>
            <a:r>
              <a:rPr lang="uk-UA" sz="2000" b="1" dirty="0"/>
              <a:t>Загальна печінкова артерія (a. </a:t>
            </a:r>
            <a:r>
              <a:rPr lang="uk-UA" sz="2000" b="1" dirty="0" err="1"/>
              <a:t>hepatica</a:t>
            </a:r>
            <a:r>
              <a:rPr lang="uk-UA" sz="2000" b="1" dirty="0"/>
              <a:t> </a:t>
            </a:r>
            <a:r>
              <a:rPr lang="uk-UA" sz="2000" b="1" dirty="0" err="1"/>
              <a:t>communis</a:t>
            </a:r>
            <a:r>
              <a:rPr lang="uk-UA" sz="2000" b="1" dirty="0"/>
              <a:t>) </a:t>
            </a:r>
            <a:endParaRPr lang="ru-RU" sz="2000" b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5429200" y="1375896"/>
            <a:ext cx="3707904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1600" dirty="0"/>
              <a:t>В</a:t>
            </a:r>
            <a:r>
              <a:rPr lang="uk-UA" sz="1600" dirty="0" smtClean="0"/>
              <a:t>ід загальної печінкової артерії відходить шлунково-дванадцятипала </a:t>
            </a:r>
            <a:r>
              <a:rPr lang="uk-UA" sz="1600" dirty="0"/>
              <a:t>артерія, після чого </a:t>
            </a:r>
            <a:r>
              <a:rPr lang="uk-UA" sz="1600" dirty="0" smtClean="0"/>
              <a:t>вона отримує </a:t>
            </a:r>
            <a:r>
              <a:rPr lang="uk-UA" sz="1600" dirty="0"/>
              <a:t>назву власної печінкової артерії.</a:t>
            </a:r>
            <a:endParaRPr lang="ru-RU" sz="1600" dirty="0"/>
          </a:p>
          <a:p>
            <a:r>
              <a:rPr lang="uk-UA" sz="1600" b="1" dirty="0"/>
              <a:t>Шлунково-дванадцятипала артерія (a. </a:t>
            </a:r>
            <a:r>
              <a:rPr lang="uk-UA" sz="1600" b="1" dirty="0" err="1"/>
              <a:t>gastroduodenalis</a:t>
            </a:r>
            <a:r>
              <a:rPr lang="uk-UA" sz="1600" b="1" dirty="0"/>
              <a:t>) </a:t>
            </a:r>
            <a:r>
              <a:rPr lang="uk-UA" sz="1600" dirty="0" smtClean="0"/>
              <a:t>йде </a:t>
            </a:r>
            <a:r>
              <a:rPr lang="uk-UA" sz="1600" dirty="0"/>
              <a:t>вниз позаду воротаря </a:t>
            </a:r>
            <a:r>
              <a:rPr lang="uk-UA" sz="1600" dirty="0" smtClean="0"/>
              <a:t>шлунка і </a:t>
            </a:r>
            <a:r>
              <a:rPr lang="uk-UA" sz="1600" u="sng" dirty="0"/>
              <a:t>ділиться на три </a:t>
            </a:r>
            <a:r>
              <a:rPr lang="uk-UA" sz="1600" u="sng" dirty="0" smtClean="0"/>
              <a:t>судини</a:t>
            </a:r>
            <a:r>
              <a:rPr lang="uk-UA" sz="1600" u="sng" dirty="0"/>
              <a:t>:</a:t>
            </a:r>
            <a:endParaRPr lang="ru-RU" sz="1600" u="sng" dirty="0"/>
          </a:p>
          <a:p>
            <a:r>
              <a:rPr lang="uk-UA" sz="1600" dirty="0" smtClean="0"/>
              <a:t>- </a:t>
            </a:r>
            <a:r>
              <a:rPr lang="uk-UA" sz="1600" b="1" i="1" dirty="0" smtClean="0"/>
              <a:t>праву </a:t>
            </a:r>
            <a:r>
              <a:rPr lang="uk-UA" sz="1600" b="1" i="1" dirty="0"/>
              <a:t>шлунково-сальникову артерію (a. </a:t>
            </a:r>
            <a:r>
              <a:rPr lang="uk-UA" sz="1600" b="1" i="1" dirty="0" err="1"/>
              <a:t>gastroomentalis</a:t>
            </a:r>
            <a:r>
              <a:rPr lang="uk-UA" sz="1600" b="1" i="1" dirty="0"/>
              <a:t> </a:t>
            </a:r>
            <a:r>
              <a:rPr lang="uk-UA" sz="1600" b="1" i="1" dirty="0" err="1"/>
              <a:t>dextra</a:t>
            </a:r>
            <a:r>
              <a:rPr lang="uk-UA" sz="1600" b="1" i="1" dirty="0"/>
              <a:t>)</a:t>
            </a:r>
            <a:r>
              <a:rPr lang="uk-UA" sz="1600" dirty="0"/>
              <a:t>, яка </a:t>
            </a:r>
            <a:r>
              <a:rPr lang="uk-UA" sz="1600" dirty="0" smtClean="0"/>
              <a:t>йде вліво </a:t>
            </a:r>
            <a:r>
              <a:rPr lang="uk-UA" sz="1600" dirty="0"/>
              <a:t>по </a:t>
            </a:r>
            <a:r>
              <a:rPr lang="uk-UA" sz="1600" dirty="0" smtClean="0"/>
              <a:t>великій кривизні </a:t>
            </a:r>
            <a:r>
              <a:rPr lang="uk-UA" sz="1600" dirty="0"/>
              <a:t>шлунка, де </a:t>
            </a:r>
            <a:r>
              <a:rPr lang="uk-UA" sz="1600" dirty="0" err="1" smtClean="0"/>
              <a:t>анастомозує</a:t>
            </a:r>
            <a:r>
              <a:rPr lang="uk-UA" sz="1600" dirty="0" smtClean="0"/>
              <a:t> </a:t>
            </a:r>
            <a:r>
              <a:rPr lang="uk-UA" sz="1600" dirty="0"/>
              <a:t>з </a:t>
            </a:r>
            <a:r>
              <a:rPr lang="uk-UA" sz="1600" dirty="0" smtClean="0"/>
              <a:t>лівою однойменною артерією;</a:t>
            </a:r>
          </a:p>
          <a:p>
            <a:r>
              <a:rPr lang="uk-UA" sz="1600" dirty="0"/>
              <a:t>- </a:t>
            </a:r>
            <a:r>
              <a:rPr lang="uk-UA" sz="1600" b="1" i="1" dirty="0"/>
              <a:t>верхні задню </a:t>
            </a:r>
            <a:r>
              <a:rPr lang="uk-UA" sz="1600" dirty="0"/>
              <a:t>і</a:t>
            </a:r>
            <a:r>
              <a:rPr lang="uk-UA" sz="1600" b="1" i="1" dirty="0"/>
              <a:t> передню </a:t>
            </a:r>
            <a:r>
              <a:rPr lang="uk-UA" sz="1600" b="1" i="1" dirty="0" smtClean="0"/>
              <a:t>підшлункової-дванадцятипалі </a:t>
            </a:r>
            <a:r>
              <a:rPr lang="uk-UA" sz="1600" b="1" i="1" dirty="0"/>
              <a:t>артерії (</a:t>
            </a:r>
            <a:r>
              <a:rPr lang="uk-UA" sz="1600" b="1" i="1" dirty="0" err="1"/>
              <a:t>aa</a:t>
            </a:r>
            <a:r>
              <a:rPr lang="uk-UA" sz="1600" b="1" i="1" dirty="0"/>
              <a:t>. </a:t>
            </a:r>
            <a:r>
              <a:rPr lang="uk-UA" sz="1600" b="1" i="1" dirty="0" err="1" smtClean="0"/>
              <a:t>pancreatoduodenales</a:t>
            </a:r>
            <a:r>
              <a:rPr lang="uk-UA" sz="1600" b="1" i="1" dirty="0" smtClean="0"/>
              <a:t> </a:t>
            </a:r>
            <a:r>
              <a:rPr lang="uk-UA" sz="1600" b="1" i="1" dirty="0" err="1"/>
              <a:t>superiores</a:t>
            </a:r>
            <a:r>
              <a:rPr lang="uk-UA" sz="1600" b="1" i="1" dirty="0"/>
              <a:t> </a:t>
            </a:r>
            <a:r>
              <a:rPr lang="uk-UA" sz="1600" b="1" i="1" dirty="0" err="1"/>
              <a:t>posterior</a:t>
            </a:r>
            <a:r>
              <a:rPr lang="uk-UA" sz="1600" b="1" i="1" dirty="0"/>
              <a:t> </a:t>
            </a:r>
            <a:r>
              <a:rPr lang="uk-UA" sz="1600" b="1" i="1" dirty="0" err="1"/>
              <a:t>et</a:t>
            </a:r>
            <a:r>
              <a:rPr lang="uk-UA" sz="1600" b="1" i="1" dirty="0"/>
              <a:t> </a:t>
            </a:r>
            <a:r>
              <a:rPr lang="uk-UA" sz="1600" b="1" i="1" dirty="0" err="1"/>
              <a:t>anterior</a:t>
            </a:r>
            <a:r>
              <a:rPr lang="uk-UA" sz="1600" b="1" i="1" dirty="0"/>
              <a:t>)</a:t>
            </a:r>
            <a:r>
              <a:rPr lang="uk-UA" sz="1600" dirty="0"/>
              <a:t>, які віддають </a:t>
            </a:r>
            <a:r>
              <a:rPr lang="uk-UA" sz="1600" i="1" dirty="0"/>
              <a:t>підшлункові гілки (</a:t>
            </a:r>
            <a:r>
              <a:rPr lang="uk-UA" sz="1600" i="1" dirty="0" err="1"/>
              <a:t>rr</a:t>
            </a:r>
            <a:r>
              <a:rPr lang="uk-UA" sz="1600" i="1" dirty="0"/>
              <a:t>. </a:t>
            </a:r>
            <a:r>
              <a:rPr lang="uk-UA" sz="1600" i="1" dirty="0" err="1"/>
              <a:t>pancreaticae</a:t>
            </a:r>
            <a:r>
              <a:rPr lang="uk-UA" sz="1600" i="1" dirty="0"/>
              <a:t>) </a:t>
            </a:r>
            <a:r>
              <a:rPr lang="uk-UA" sz="1600" dirty="0"/>
              <a:t>і</a:t>
            </a:r>
            <a:r>
              <a:rPr lang="uk-UA" sz="1600" i="1" dirty="0"/>
              <a:t> </a:t>
            </a:r>
            <a:r>
              <a:rPr lang="uk-UA" sz="1600" i="1" dirty="0" smtClean="0"/>
              <a:t>гілки дванадцятипалої  кишки (</a:t>
            </a:r>
            <a:r>
              <a:rPr lang="uk-UA" sz="1600" i="1" dirty="0" err="1" smtClean="0"/>
              <a:t>rr</a:t>
            </a:r>
            <a:r>
              <a:rPr lang="uk-UA" sz="1600" i="1" dirty="0"/>
              <a:t>. </a:t>
            </a:r>
            <a:r>
              <a:rPr lang="uk-UA" sz="1600" i="1" dirty="0" err="1"/>
              <a:t>duodenales</a:t>
            </a:r>
            <a:r>
              <a:rPr lang="uk-UA" sz="1600" i="1" dirty="0" smtClean="0"/>
              <a:t>).</a:t>
            </a:r>
            <a:endParaRPr lang="ru-RU" sz="1600" i="1" dirty="0"/>
          </a:p>
        </p:txBody>
      </p:sp>
      <p:pic>
        <p:nvPicPr>
          <p:cNvPr id="6" name="Picture 6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408" y="764705"/>
            <a:ext cx="5184576" cy="3546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188641" y="4437112"/>
            <a:ext cx="521438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1600" b="1" dirty="0"/>
              <a:t>Власна печінкова артерія (a. </a:t>
            </a:r>
            <a:r>
              <a:rPr lang="uk-UA" sz="1600" b="1" dirty="0" err="1"/>
              <a:t>hepatica</a:t>
            </a:r>
            <a:r>
              <a:rPr lang="uk-UA" sz="1600" b="1" dirty="0"/>
              <a:t> </a:t>
            </a:r>
            <a:r>
              <a:rPr lang="uk-UA" sz="1600" b="1" dirty="0" err="1"/>
              <a:t>propria</a:t>
            </a:r>
            <a:r>
              <a:rPr lang="uk-UA" sz="1600" b="1" dirty="0"/>
              <a:t>) </a:t>
            </a:r>
            <a:r>
              <a:rPr lang="uk-UA" sz="1600" dirty="0"/>
              <a:t>проходить в товщі </a:t>
            </a:r>
            <a:r>
              <a:rPr lang="uk-UA" sz="1600" dirty="0" smtClean="0"/>
              <a:t>печінково-дванадцятипалої зв'язки та </a:t>
            </a:r>
            <a:r>
              <a:rPr lang="uk-UA" sz="1600" dirty="0"/>
              <a:t>біля воріт печінки ділиться на </a:t>
            </a:r>
            <a:r>
              <a:rPr lang="uk-UA" sz="1600" b="1" i="1" dirty="0"/>
              <a:t>праву і ліву гілки (r. </a:t>
            </a:r>
            <a:r>
              <a:rPr lang="uk-UA" sz="1600" b="1" i="1" dirty="0" err="1" smtClean="0"/>
              <a:t>dexter</a:t>
            </a:r>
            <a:r>
              <a:rPr lang="uk-UA" sz="1600" b="1" i="1" dirty="0" smtClean="0"/>
              <a:t> </a:t>
            </a:r>
            <a:r>
              <a:rPr lang="uk-UA" sz="1600" b="1" i="1" dirty="0" err="1"/>
              <a:t>et</a:t>
            </a:r>
            <a:r>
              <a:rPr lang="uk-UA" sz="1600" b="1" i="1" dirty="0"/>
              <a:t> r. </a:t>
            </a:r>
            <a:r>
              <a:rPr lang="uk-UA" sz="1600" b="1" i="1" dirty="0" err="1" smtClean="0"/>
              <a:t>sinister</a:t>
            </a:r>
            <a:r>
              <a:rPr lang="uk-UA" sz="1600" b="1" i="1" dirty="0" smtClean="0"/>
              <a:t>)</a:t>
            </a:r>
            <a:r>
              <a:rPr lang="uk-UA" sz="1600" dirty="0" smtClean="0"/>
              <a:t>. Права </a:t>
            </a:r>
            <a:r>
              <a:rPr lang="uk-UA" sz="1600" dirty="0"/>
              <a:t>гілка віддає </a:t>
            </a:r>
            <a:r>
              <a:rPr lang="uk-UA" sz="1600" i="1" dirty="0" err="1" smtClean="0"/>
              <a:t>жовчно-міхурову</a:t>
            </a:r>
            <a:r>
              <a:rPr lang="uk-UA" sz="1600" i="1" dirty="0" smtClean="0"/>
              <a:t> </a:t>
            </a:r>
            <a:r>
              <a:rPr lang="uk-UA" sz="1600" i="1" dirty="0"/>
              <a:t>артерію </a:t>
            </a:r>
            <a:r>
              <a:rPr lang="uk-UA" sz="1600" i="1" dirty="0" smtClean="0"/>
              <a:t>(</a:t>
            </a:r>
            <a:r>
              <a:rPr lang="uk-UA" sz="1600" i="1" dirty="0"/>
              <a:t>a. </a:t>
            </a:r>
            <a:r>
              <a:rPr lang="uk-UA" sz="1600" i="1" dirty="0" err="1"/>
              <a:t>cystica</a:t>
            </a:r>
            <a:r>
              <a:rPr lang="uk-UA" sz="1600" i="1" dirty="0"/>
              <a:t>)</a:t>
            </a:r>
            <a:r>
              <a:rPr lang="uk-UA" sz="1600" dirty="0"/>
              <a:t>. </a:t>
            </a:r>
            <a:endParaRPr lang="uk-UA" sz="1600" dirty="0" smtClean="0"/>
          </a:p>
          <a:p>
            <a:r>
              <a:rPr lang="uk-UA" sz="1600" dirty="0" smtClean="0"/>
              <a:t>Від </a:t>
            </a:r>
            <a:r>
              <a:rPr lang="uk-UA" sz="1600" dirty="0"/>
              <a:t>власної печінкової артерії (у її початку) відходить </a:t>
            </a:r>
            <a:r>
              <a:rPr lang="uk-UA" sz="1600" b="1" i="1" dirty="0"/>
              <a:t>права шлункова артерія (a. </a:t>
            </a:r>
            <a:r>
              <a:rPr lang="uk-UA" sz="1600" b="1" i="1" dirty="0" err="1"/>
              <a:t>gastrica</a:t>
            </a:r>
            <a:r>
              <a:rPr lang="uk-UA" sz="1600" b="1" i="1" dirty="0"/>
              <a:t> </a:t>
            </a:r>
            <a:r>
              <a:rPr lang="uk-UA" sz="1600" b="1" i="1" dirty="0" err="1"/>
              <a:t>dextra</a:t>
            </a:r>
            <a:r>
              <a:rPr lang="uk-UA" sz="1600" b="1" i="1" dirty="0"/>
              <a:t>)</a:t>
            </a:r>
            <a:r>
              <a:rPr lang="uk-UA" sz="1600" dirty="0"/>
              <a:t>, яка проходить по малій кривизни </a:t>
            </a:r>
            <a:r>
              <a:rPr lang="uk-UA" sz="1600" dirty="0" smtClean="0"/>
              <a:t>шлунка. </a:t>
            </a:r>
            <a:endParaRPr lang="ru-RU" sz="1600" dirty="0"/>
          </a:p>
        </p:txBody>
      </p:sp>
      <p:pic>
        <p:nvPicPr>
          <p:cNvPr id="8" name="Picture 4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3931"/>
            <a:ext cx="6509320" cy="43112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" y="3931"/>
            <a:ext cx="6083729" cy="43112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687038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b="1" dirty="0"/>
              <a:t>Ліва шлункова артерія </a:t>
            </a:r>
            <a:r>
              <a:rPr lang="uk-UA" b="1" dirty="0" smtClean="0"/>
              <a:t/>
            </a:r>
            <a:br>
              <a:rPr lang="uk-UA" b="1" dirty="0" smtClean="0"/>
            </a:br>
            <a:r>
              <a:rPr lang="uk-UA" b="1" dirty="0" smtClean="0"/>
              <a:t>(</a:t>
            </a:r>
            <a:r>
              <a:rPr lang="uk-UA" b="1" dirty="0"/>
              <a:t>a. </a:t>
            </a:r>
            <a:r>
              <a:rPr lang="uk-UA" b="1" dirty="0" err="1"/>
              <a:t>Gastrica</a:t>
            </a:r>
            <a:r>
              <a:rPr lang="uk-UA" b="1" dirty="0"/>
              <a:t> </a:t>
            </a:r>
            <a:r>
              <a:rPr lang="uk-UA" b="1" dirty="0" err="1"/>
              <a:t>sinistra</a:t>
            </a:r>
            <a:r>
              <a:rPr lang="uk-UA" b="1" dirty="0"/>
              <a:t>)</a:t>
            </a:r>
            <a:endParaRPr lang="ru-RU" b="1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5543600" y="1844824"/>
            <a:ext cx="3600400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dirty="0"/>
              <a:t>Ліва шлункова артерія </a:t>
            </a:r>
            <a:r>
              <a:rPr lang="uk-UA" dirty="0" smtClean="0"/>
              <a:t>відходить </a:t>
            </a:r>
            <a:r>
              <a:rPr lang="uk-UA" dirty="0"/>
              <a:t>від черевного стовбура </a:t>
            </a:r>
            <a:r>
              <a:rPr lang="uk-UA" dirty="0" smtClean="0"/>
              <a:t>і йде вліво </a:t>
            </a:r>
            <a:r>
              <a:rPr lang="uk-UA" dirty="0"/>
              <a:t>до кардії шлунка. Потім ця артерія йде по малій кривизні шлунка між листками малого сальника, де </a:t>
            </a:r>
            <a:r>
              <a:rPr lang="uk-UA" dirty="0" err="1" smtClean="0"/>
              <a:t>анастомозує</a:t>
            </a:r>
            <a:r>
              <a:rPr lang="uk-UA" dirty="0" smtClean="0"/>
              <a:t> </a:t>
            </a:r>
            <a:r>
              <a:rPr lang="uk-UA" dirty="0"/>
              <a:t>з </a:t>
            </a:r>
            <a:r>
              <a:rPr lang="uk-UA" dirty="0" smtClean="0"/>
              <a:t>правою шлунковою артерією </a:t>
            </a:r>
            <a:r>
              <a:rPr lang="uk-UA" dirty="0"/>
              <a:t>- гілкою власної печінкової артерії. </a:t>
            </a:r>
            <a:endParaRPr lang="uk-UA" dirty="0" smtClean="0"/>
          </a:p>
          <a:p>
            <a:r>
              <a:rPr lang="uk-UA" dirty="0" smtClean="0"/>
              <a:t>Від </a:t>
            </a:r>
            <a:r>
              <a:rPr lang="uk-UA" dirty="0"/>
              <a:t>лівої шлункової артерії відходять гілки, що живлять передню і задню стінки шлунка, а також </a:t>
            </a:r>
            <a:r>
              <a:rPr lang="uk-UA" b="1" i="1" dirty="0" smtClean="0"/>
              <a:t>стравохідні </a:t>
            </a:r>
            <a:r>
              <a:rPr lang="uk-UA" b="1" i="1" dirty="0"/>
              <a:t>гілки </a:t>
            </a:r>
            <a:r>
              <a:rPr lang="uk-UA" b="1" i="1" dirty="0" smtClean="0"/>
              <a:t>(</a:t>
            </a:r>
            <a:r>
              <a:rPr lang="uk-UA" b="1" i="1" dirty="0" err="1"/>
              <a:t>rr</a:t>
            </a:r>
            <a:r>
              <a:rPr lang="uk-UA" b="1" i="1" dirty="0"/>
              <a:t>. </a:t>
            </a:r>
            <a:r>
              <a:rPr lang="uk-UA" b="1" i="1" dirty="0" err="1" smtClean="0"/>
              <a:t>oesophageales</a:t>
            </a:r>
            <a:r>
              <a:rPr lang="uk-UA" b="1" i="1" dirty="0"/>
              <a:t>), </a:t>
            </a:r>
            <a:r>
              <a:rPr lang="uk-UA" dirty="0"/>
              <a:t>що живлять нижні відділи стравоходу. </a:t>
            </a:r>
            <a:endParaRPr lang="uk-UA" dirty="0" smtClean="0"/>
          </a:p>
        </p:txBody>
      </p:sp>
      <p:pic>
        <p:nvPicPr>
          <p:cNvPr id="8200" name="Picture 8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450861"/>
            <a:ext cx="5364088" cy="5301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20624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287261"/>
            <a:ext cx="8640960" cy="1039427"/>
          </a:xfrm>
        </p:spPr>
        <p:txBody>
          <a:bodyPr>
            <a:normAutofit/>
          </a:bodyPr>
          <a:lstStyle/>
          <a:p>
            <a:r>
              <a:rPr lang="uk-UA" sz="2800" b="1" dirty="0"/>
              <a:t>артеріальне кільце навколо шлунка</a:t>
            </a:r>
            <a:endParaRPr lang="ru-RU" sz="2800" b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5796137" y="1675437"/>
            <a:ext cx="3141984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dirty="0" smtClean="0"/>
              <a:t>Шлунок </a:t>
            </a:r>
            <a:r>
              <a:rPr lang="uk-UA" dirty="0"/>
              <a:t>забезпечується кров'ю від гілок селезінкової артерії, печінкової та </a:t>
            </a:r>
            <a:r>
              <a:rPr lang="uk-UA" dirty="0" smtClean="0"/>
              <a:t>лівої шлункової </a:t>
            </a:r>
            <a:r>
              <a:rPr lang="uk-UA" dirty="0"/>
              <a:t>артерії. Ці судини утворюють </a:t>
            </a:r>
            <a:r>
              <a:rPr lang="uk-UA" u="sng" dirty="0"/>
              <a:t>артеріальне кільце навколо шлунка</a:t>
            </a:r>
            <a:r>
              <a:rPr lang="uk-UA" dirty="0"/>
              <a:t>, що складається з двох дуг, розташованих по малій кривизні шлунка (права і ліва шлункові артерії) і по великій кривизни шлунка (права і ліва шлунково-сальникові артерії).</a:t>
            </a:r>
            <a:endParaRPr lang="ru-RU" dirty="0"/>
          </a:p>
        </p:txBody>
      </p:sp>
      <p:pic>
        <p:nvPicPr>
          <p:cNvPr id="2050" name="Picture 2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734759"/>
            <a:ext cx="5367908" cy="41286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43273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415" y="332656"/>
            <a:ext cx="8579296" cy="1039427"/>
          </a:xfrm>
        </p:spPr>
        <p:txBody>
          <a:bodyPr>
            <a:normAutofit fontScale="90000"/>
          </a:bodyPr>
          <a:lstStyle/>
          <a:p>
            <a:r>
              <a:rPr lang="uk-UA" b="1" dirty="0"/>
              <a:t>Верхня </a:t>
            </a:r>
            <a:r>
              <a:rPr lang="uk-UA" b="1" dirty="0" err="1"/>
              <a:t>брижова</a:t>
            </a:r>
            <a:r>
              <a:rPr lang="uk-UA" b="1" dirty="0"/>
              <a:t> артерія </a:t>
            </a:r>
            <a:r>
              <a:rPr lang="uk-UA" b="1" dirty="0" smtClean="0"/>
              <a:t/>
            </a:r>
            <a:br>
              <a:rPr lang="uk-UA" b="1" dirty="0" smtClean="0"/>
            </a:br>
            <a:r>
              <a:rPr lang="uk-UA" b="1" dirty="0" smtClean="0"/>
              <a:t>(</a:t>
            </a:r>
            <a:r>
              <a:rPr lang="uk-UA" b="1" dirty="0"/>
              <a:t>a. </a:t>
            </a:r>
            <a:r>
              <a:rPr lang="uk-UA" b="1" dirty="0" err="1"/>
              <a:t>mesenterica</a:t>
            </a:r>
            <a:r>
              <a:rPr lang="uk-UA" b="1" dirty="0"/>
              <a:t> </a:t>
            </a:r>
            <a:r>
              <a:rPr lang="uk-UA" b="1" dirty="0" err="1"/>
              <a:t>superior</a:t>
            </a:r>
            <a:r>
              <a:rPr lang="uk-UA" b="1" dirty="0"/>
              <a:t>)</a:t>
            </a:r>
            <a:r>
              <a:rPr lang="uk-UA" dirty="0"/>
              <a:t> </a:t>
            </a:r>
            <a:endParaRPr lang="ru-RU" dirty="0"/>
          </a:p>
        </p:txBody>
      </p:sp>
      <p:pic>
        <p:nvPicPr>
          <p:cNvPr id="14338" name="Picture 2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302" y="1340768"/>
            <a:ext cx="5256585" cy="5517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5570887" y="1916832"/>
            <a:ext cx="3456384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dirty="0" smtClean="0"/>
              <a:t>Відходить </a:t>
            </a:r>
            <a:r>
              <a:rPr lang="uk-UA" dirty="0"/>
              <a:t>від черевної частини аорти позаду тіла підшлункової залози на рівні XII грудного - I поперекового хребців. </a:t>
            </a:r>
            <a:endParaRPr lang="uk-UA" dirty="0" smtClean="0"/>
          </a:p>
          <a:p>
            <a:r>
              <a:rPr lang="uk-UA" dirty="0" smtClean="0"/>
              <a:t>Далі </a:t>
            </a:r>
            <a:r>
              <a:rPr lang="uk-UA" dirty="0"/>
              <a:t>артерія йде вниз і </a:t>
            </a:r>
            <a:r>
              <a:rPr lang="uk-UA" dirty="0" smtClean="0"/>
              <a:t>вправо </a:t>
            </a:r>
            <a:r>
              <a:rPr lang="uk-UA" dirty="0"/>
              <a:t>в корінь брижі тонкої кишки, де </a:t>
            </a:r>
            <a:r>
              <a:rPr lang="uk-UA" u="sng" dirty="0"/>
              <a:t>від неї </a:t>
            </a:r>
            <a:r>
              <a:rPr lang="uk-UA" u="sng" dirty="0" smtClean="0"/>
              <a:t>відходять: 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uk-UA" dirty="0" smtClean="0"/>
              <a:t>порожньо-кишкові</a:t>
            </a:r>
            <a:r>
              <a:rPr lang="uk-UA" dirty="0"/>
              <a:t>, </a:t>
            </a:r>
            <a:endParaRPr lang="uk-UA" dirty="0" smtClean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uk-UA" dirty="0" smtClean="0"/>
              <a:t>клубово-кишкові</a:t>
            </a:r>
            <a:r>
              <a:rPr lang="uk-UA" dirty="0"/>
              <a:t>, </a:t>
            </a:r>
            <a:endParaRPr lang="uk-UA" dirty="0" smtClean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uk-UA" dirty="0" err="1" smtClean="0"/>
              <a:t>клубово-ободовокишкова</a:t>
            </a:r>
            <a:r>
              <a:rPr lang="uk-UA" dirty="0" smtClean="0"/>
              <a:t>, 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uk-UA" dirty="0" smtClean="0"/>
              <a:t>права </a:t>
            </a:r>
            <a:r>
              <a:rPr lang="uk-UA" dirty="0" err="1" smtClean="0"/>
              <a:t>ободовокишкова</a:t>
            </a:r>
            <a:r>
              <a:rPr lang="uk-UA" dirty="0" smtClean="0"/>
              <a:t>, 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uk-UA" dirty="0" smtClean="0"/>
              <a:t>середня </a:t>
            </a:r>
            <a:r>
              <a:rPr lang="uk-UA" dirty="0" err="1"/>
              <a:t>ободовокишкова</a:t>
            </a:r>
            <a:r>
              <a:rPr lang="uk-UA" dirty="0"/>
              <a:t> артерії.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52860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408372"/>
            <a:ext cx="8424936" cy="1039427"/>
          </a:xfrm>
        </p:spPr>
        <p:txBody>
          <a:bodyPr>
            <a:noAutofit/>
          </a:bodyPr>
          <a:lstStyle/>
          <a:p>
            <a:r>
              <a:rPr lang="uk-UA" sz="2800" b="1" i="1" dirty="0"/>
              <a:t>Нижня підшлунково-дванадцятипала артерія </a:t>
            </a:r>
            <a:r>
              <a:rPr lang="uk-UA" sz="2800" b="1" i="1" dirty="0" smtClean="0"/>
              <a:t/>
            </a:r>
            <a:br>
              <a:rPr lang="uk-UA" sz="2800" b="1" i="1" dirty="0" smtClean="0"/>
            </a:br>
            <a:r>
              <a:rPr lang="uk-UA" sz="2800" b="1" i="1" dirty="0" smtClean="0"/>
              <a:t>(</a:t>
            </a:r>
            <a:r>
              <a:rPr lang="uk-UA" sz="2800" b="1" i="1" dirty="0"/>
              <a:t>a. </a:t>
            </a:r>
            <a:r>
              <a:rPr lang="uk-UA" sz="2800" b="1" i="1" dirty="0" err="1"/>
              <a:t>pancreatoduodenalis</a:t>
            </a:r>
            <a:r>
              <a:rPr lang="uk-UA" sz="2800" b="1" i="1" dirty="0"/>
              <a:t> </a:t>
            </a:r>
            <a:r>
              <a:rPr lang="uk-UA" sz="2800" b="1" i="1" dirty="0" err="1"/>
              <a:t>inferior</a:t>
            </a:r>
            <a:r>
              <a:rPr lang="uk-UA" sz="2800" b="1" i="1" dirty="0"/>
              <a:t>)</a:t>
            </a:r>
            <a:endParaRPr lang="ru-RU" sz="28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395536" y="5301208"/>
            <a:ext cx="8496944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b="1" i="1" dirty="0"/>
              <a:t>Нижня підшлунково-дванадцятипала артерія </a:t>
            </a:r>
            <a:r>
              <a:rPr lang="uk-UA" dirty="0" smtClean="0"/>
              <a:t>відходить </a:t>
            </a:r>
            <a:r>
              <a:rPr lang="uk-UA" dirty="0"/>
              <a:t>від стовбура верхньої </a:t>
            </a:r>
            <a:r>
              <a:rPr lang="uk-UA" dirty="0" err="1"/>
              <a:t>брижової</a:t>
            </a:r>
            <a:r>
              <a:rPr lang="uk-UA" dirty="0"/>
              <a:t> артерії на 1-2 см нижче її початку, потім йде до голівки підшлункової залози і дванадцятипалій кишці, де гілки цієї артерії </a:t>
            </a:r>
            <a:r>
              <a:rPr lang="uk-UA" dirty="0" err="1"/>
              <a:t>анастомозують</a:t>
            </a:r>
            <a:r>
              <a:rPr lang="uk-UA" dirty="0"/>
              <a:t> з гілками верхніх підшлунково-дванадцятипалих артерій (з системи черевного стовбура). </a:t>
            </a:r>
            <a:endParaRPr lang="ru-RU" dirty="0"/>
          </a:p>
        </p:txBody>
      </p:sp>
      <p:pic>
        <p:nvPicPr>
          <p:cNvPr id="4" name="Picture 6" descr="ÐÐ¾ÑÐ¾Ð¶ÐµÐµ Ð¸Ð·Ð¾Ð±ÑÐ°Ð¶ÐµÐ½Ð¸Ðµ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961" b="6276"/>
          <a:stretch/>
        </p:blipFill>
        <p:spPr bwMode="auto">
          <a:xfrm>
            <a:off x="683568" y="1553344"/>
            <a:ext cx="7704856" cy="381713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0308" y="1217394"/>
            <a:ext cx="5867400" cy="4048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351853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48424" y="408372"/>
            <a:ext cx="2444056" cy="1039427"/>
          </a:xfrm>
        </p:spPr>
        <p:txBody>
          <a:bodyPr>
            <a:noAutofit/>
          </a:bodyPr>
          <a:lstStyle/>
          <a:p>
            <a:r>
              <a:rPr lang="uk-UA" sz="1800" b="1" dirty="0"/>
              <a:t>Пристінкові (парієтальні</a:t>
            </a:r>
            <a:r>
              <a:rPr lang="uk-UA" sz="1800" b="1" dirty="0" smtClean="0"/>
              <a:t>) ГІЛКИ </a:t>
            </a:r>
            <a:r>
              <a:rPr lang="uk-UA" sz="1800" b="1" dirty="0" err="1" smtClean="0"/>
              <a:t>ГРУДНої</a:t>
            </a:r>
            <a:r>
              <a:rPr lang="uk-UA" sz="1800" b="1" dirty="0" smtClean="0"/>
              <a:t> </a:t>
            </a:r>
            <a:r>
              <a:rPr lang="uk-UA" sz="1800" b="1" dirty="0" err="1" smtClean="0"/>
              <a:t>ЧАСТИНи</a:t>
            </a:r>
            <a:r>
              <a:rPr lang="uk-UA" sz="1800" b="1" dirty="0" smtClean="0"/>
              <a:t> АОРТИ: </a:t>
            </a:r>
            <a:endParaRPr lang="ru-RU" sz="1800" dirty="0"/>
          </a:p>
        </p:txBody>
      </p:sp>
      <p:pic>
        <p:nvPicPr>
          <p:cNvPr id="3" name="Picture 2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448425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6475325" y="1585515"/>
            <a:ext cx="2668675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1400" b="1" dirty="0" smtClean="0"/>
              <a:t>- Верхня </a:t>
            </a:r>
            <a:r>
              <a:rPr lang="uk-UA" sz="1400" b="1" dirty="0" err="1" smtClean="0"/>
              <a:t>діафрагмальна</a:t>
            </a:r>
            <a:r>
              <a:rPr lang="uk-UA" sz="1400" b="1" dirty="0" smtClean="0"/>
              <a:t> </a:t>
            </a:r>
            <a:r>
              <a:rPr lang="uk-UA" sz="1400" b="1" dirty="0"/>
              <a:t>артерія </a:t>
            </a:r>
            <a:r>
              <a:rPr lang="uk-UA" sz="1400" b="1" dirty="0" smtClean="0"/>
              <a:t>(</a:t>
            </a:r>
            <a:r>
              <a:rPr lang="uk-UA" sz="1400" b="1" dirty="0"/>
              <a:t>a</a:t>
            </a:r>
            <a:r>
              <a:rPr lang="uk-UA" sz="1400" b="1" dirty="0" smtClean="0"/>
              <a:t>. </a:t>
            </a:r>
            <a:r>
              <a:rPr lang="uk-UA" sz="1400" b="1" dirty="0" err="1" smtClean="0"/>
              <a:t>phrenica</a:t>
            </a:r>
            <a:r>
              <a:rPr lang="uk-UA" sz="1400" b="1" dirty="0" smtClean="0"/>
              <a:t> </a:t>
            </a:r>
            <a:r>
              <a:rPr lang="uk-UA" sz="1400" b="1" dirty="0" err="1"/>
              <a:t>superior</a:t>
            </a:r>
            <a:r>
              <a:rPr lang="uk-UA" sz="1400" b="1" dirty="0" smtClean="0"/>
              <a:t>),</a:t>
            </a:r>
            <a:r>
              <a:rPr lang="uk-UA" sz="1400" b="1" i="1" dirty="0"/>
              <a:t> </a:t>
            </a:r>
            <a:r>
              <a:rPr lang="uk-UA" sz="1400" dirty="0" smtClean="0"/>
              <a:t>парна;</a:t>
            </a:r>
          </a:p>
          <a:p>
            <a:r>
              <a:rPr lang="uk-UA" sz="1400" b="1" dirty="0" smtClean="0"/>
              <a:t>- Задні </a:t>
            </a:r>
            <a:r>
              <a:rPr lang="uk-UA" sz="1400" b="1" dirty="0"/>
              <a:t>міжреберні артерії </a:t>
            </a:r>
            <a:endParaRPr lang="uk-UA" sz="1400" b="1" dirty="0" smtClean="0"/>
          </a:p>
          <a:p>
            <a:r>
              <a:rPr lang="uk-UA" sz="1400" b="1" dirty="0" smtClean="0"/>
              <a:t>(</a:t>
            </a:r>
            <a:r>
              <a:rPr lang="uk-UA" sz="1400" b="1" dirty="0" err="1"/>
              <a:t>aa</a:t>
            </a:r>
            <a:r>
              <a:rPr lang="uk-UA" sz="1400" b="1" dirty="0"/>
              <a:t>. </a:t>
            </a:r>
            <a:r>
              <a:rPr lang="uk-UA" sz="1400" b="1" dirty="0" err="1" smtClean="0"/>
              <a:t>intercostales</a:t>
            </a:r>
            <a:r>
              <a:rPr lang="uk-UA" sz="1400" b="1" dirty="0" smtClean="0"/>
              <a:t> </a:t>
            </a:r>
            <a:r>
              <a:rPr lang="uk-UA" sz="1400" b="1" dirty="0" err="1"/>
              <a:t>posteriores</a:t>
            </a:r>
            <a:r>
              <a:rPr lang="uk-UA" sz="1400" b="1" dirty="0"/>
              <a:t>), </a:t>
            </a:r>
            <a:r>
              <a:rPr lang="uk-UA" sz="1400" dirty="0"/>
              <a:t>10 пар, </a:t>
            </a:r>
            <a:endParaRPr lang="uk-UA" sz="1400" dirty="0" smtClean="0"/>
          </a:p>
          <a:p>
            <a:r>
              <a:rPr lang="uk-UA" sz="1400" dirty="0" smtClean="0"/>
              <a:t>III-XI </a:t>
            </a:r>
            <a:r>
              <a:rPr lang="uk-UA" sz="1400" dirty="0"/>
              <a:t>починаються від аорти на рівні III-XI міжреберних проміжків, </a:t>
            </a:r>
            <a:r>
              <a:rPr lang="uk-UA" sz="1400" dirty="0" smtClean="0"/>
              <a:t>XII - </a:t>
            </a:r>
            <a:r>
              <a:rPr lang="uk-UA" sz="1400" b="1" dirty="0" smtClean="0"/>
              <a:t>підреберна артерія</a:t>
            </a:r>
            <a:r>
              <a:rPr lang="uk-UA" sz="1400" dirty="0" smtClean="0"/>
              <a:t> </a:t>
            </a:r>
            <a:r>
              <a:rPr lang="uk-UA" sz="1400" dirty="0"/>
              <a:t>- нижче XII </a:t>
            </a:r>
            <a:r>
              <a:rPr lang="uk-UA" sz="1400" dirty="0" smtClean="0"/>
              <a:t>ребра.</a:t>
            </a:r>
          </a:p>
          <a:p>
            <a:r>
              <a:rPr lang="uk-UA" sz="1600" u="sng" dirty="0" smtClean="0"/>
              <a:t>Кожна </a:t>
            </a:r>
            <a:r>
              <a:rPr lang="uk-UA" sz="1600" u="sng" dirty="0"/>
              <a:t>з них віддає гілки</a:t>
            </a:r>
            <a:r>
              <a:rPr lang="uk-UA" sz="1600" u="sng" dirty="0" smtClean="0"/>
              <a:t>:</a:t>
            </a:r>
          </a:p>
          <a:p>
            <a:pPr marL="285750" indent="-285750">
              <a:buFontTx/>
              <a:buChar char="-"/>
            </a:pPr>
            <a:r>
              <a:rPr lang="uk-UA" sz="1400" b="1" i="1" dirty="0" smtClean="0"/>
              <a:t>спинна </a:t>
            </a:r>
            <a:r>
              <a:rPr lang="uk-UA" sz="1400" b="1" i="1" dirty="0"/>
              <a:t>гілка (r. </a:t>
            </a:r>
            <a:r>
              <a:rPr lang="uk-UA" sz="1400" b="1" i="1" dirty="0" err="1" smtClean="0"/>
              <a:t>dorsalis</a:t>
            </a:r>
            <a:r>
              <a:rPr lang="uk-UA" sz="1400" b="1" i="1" dirty="0" smtClean="0"/>
              <a:t>),</a:t>
            </a:r>
          </a:p>
          <a:p>
            <a:r>
              <a:rPr lang="uk-UA" sz="1400" dirty="0" smtClean="0"/>
              <a:t>від неї відходять: </a:t>
            </a:r>
          </a:p>
          <a:p>
            <a:r>
              <a:rPr lang="uk-UA" sz="1400" i="1" dirty="0" smtClean="0"/>
              <a:t>медіальна </a:t>
            </a:r>
            <a:r>
              <a:rPr lang="uk-UA" sz="1400" i="1" dirty="0"/>
              <a:t>і латеральна шкірні </a:t>
            </a:r>
            <a:r>
              <a:rPr lang="uk-UA" sz="1400" i="1" dirty="0" smtClean="0"/>
              <a:t>гілки (</a:t>
            </a:r>
            <a:r>
              <a:rPr lang="uk-UA" sz="1400" i="1" dirty="0" err="1" smtClean="0"/>
              <a:t>rr</a:t>
            </a:r>
            <a:r>
              <a:rPr lang="uk-UA" sz="1400" i="1" dirty="0"/>
              <a:t>. </a:t>
            </a:r>
            <a:r>
              <a:rPr lang="uk-UA" sz="1400" i="1" dirty="0" err="1" smtClean="0"/>
              <a:t>cutanei</a:t>
            </a:r>
            <a:r>
              <a:rPr lang="uk-UA" sz="1400" i="1" dirty="0" smtClean="0"/>
              <a:t> </a:t>
            </a:r>
            <a:r>
              <a:rPr lang="uk-UA" sz="1400" i="1" dirty="0" err="1"/>
              <a:t>medialis</a:t>
            </a:r>
            <a:r>
              <a:rPr lang="uk-UA" sz="1400" i="1" dirty="0"/>
              <a:t> </a:t>
            </a:r>
            <a:r>
              <a:rPr lang="uk-UA" sz="1400" i="1" dirty="0" err="1"/>
              <a:t>et</a:t>
            </a:r>
            <a:r>
              <a:rPr lang="uk-UA" sz="1400" i="1" dirty="0"/>
              <a:t> </a:t>
            </a:r>
            <a:r>
              <a:rPr lang="uk-UA" sz="1400" i="1" dirty="0" err="1"/>
              <a:t>lateralis</a:t>
            </a:r>
            <a:r>
              <a:rPr lang="uk-UA" sz="1400" i="1" dirty="0" smtClean="0"/>
              <a:t>);</a:t>
            </a:r>
          </a:p>
          <a:p>
            <a:r>
              <a:rPr lang="uk-UA" sz="1400" i="1" dirty="0"/>
              <a:t>спинномозкова гілка </a:t>
            </a:r>
            <a:endParaRPr lang="uk-UA" sz="1400" i="1" dirty="0" smtClean="0"/>
          </a:p>
          <a:p>
            <a:r>
              <a:rPr lang="uk-UA" sz="1400" i="1" dirty="0" smtClean="0"/>
              <a:t>(</a:t>
            </a:r>
            <a:r>
              <a:rPr lang="uk-UA" sz="1400" i="1" dirty="0"/>
              <a:t>r. </a:t>
            </a:r>
            <a:r>
              <a:rPr lang="uk-UA" sz="1400" i="1" dirty="0" err="1" smtClean="0"/>
              <a:t>spinalis</a:t>
            </a:r>
            <a:r>
              <a:rPr lang="uk-UA" sz="1400" i="1" dirty="0" smtClean="0"/>
              <a:t>);</a:t>
            </a:r>
          </a:p>
          <a:p>
            <a:pPr marL="285750" indent="-285750">
              <a:buFontTx/>
              <a:buChar char="-"/>
            </a:pPr>
            <a:r>
              <a:rPr lang="uk-UA" sz="1400" b="1" i="1" dirty="0" smtClean="0"/>
              <a:t>латеральні </a:t>
            </a:r>
            <a:r>
              <a:rPr lang="uk-UA" sz="1400" b="1" i="1" dirty="0"/>
              <a:t>шкірні гілки </a:t>
            </a:r>
            <a:endParaRPr lang="uk-UA" sz="1400" b="1" i="1" dirty="0" smtClean="0"/>
          </a:p>
          <a:p>
            <a:r>
              <a:rPr lang="uk-UA" sz="1400" b="1" i="1" dirty="0" smtClean="0"/>
              <a:t>(</a:t>
            </a:r>
            <a:r>
              <a:rPr lang="uk-UA" sz="1400" b="1" i="1" dirty="0" err="1"/>
              <a:t>rr</a:t>
            </a:r>
            <a:r>
              <a:rPr lang="uk-UA" sz="1400" b="1" i="1" dirty="0"/>
              <a:t>. </a:t>
            </a:r>
            <a:r>
              <a:rPr lang="uk-UA" sz="1400" b="1" i="1" dirty="0" err="1" smtClean="0"/>
              <a:t>cutanei</a:t>
            </a:r>
            <a:r>
              <a:rPr lang="uk-UA" sz="1400" b="1" i="1" dirty="0" smtClean="0"/>
              <a:t> </a:t>
            </a:r>
            <a:r>
              <a:rPr lang="uk-UA" sz="1400" b="1" i="1" dirty="0" err="1"/>
              <a:t>laterales</a:t>
            </a:r>
            <a:r>
              <a:rPr lang="uk-UA" sz="1400" b="1" i="1" dirty="0" smtClean="0"/>
              <a:t>). </a:t>
            </a:r>
            <a:r>
              <a:rPr lang="uk-UA" sz="1400" dirty="0" smtClean="0"/>
              <a:t>Від</a:t>
            </a:r>
            <a:r>
              <a:rPr lang="uk-UA" sz="1400" b="1" i="1" dirty="0" smtClean="0"/>
              <a:t> </a:t>
            </a:r>
            <a:r>
              <a:rPr lang="uk-UA" sz="1400" dirty="0" smtClean="0"/>
              <a:t>IV-VI гілок відходять </a:t>
            </a:r>
            <a:r>
              <a:rPr lang="uk-UA" sz="1400" i="1" dirty="0"/>
              <a:t>гілки молочної залози (</a:t>
            </a:r>
            <a:r>
              <a:rPr lang="uk-UA" sz="1400" i="1" dirty="0" err="1"/>
              <a:t>rr</a:t>
            </a:r>
            <a:r>
              <a:rPr lang="uk-UA" sz="1400" i="1" dirty="0"/>
              <a:t>. </a:t>
            </a:r>
            <a:r>
              <a:rPr lang="uk-UA" sz="1400" i="1" dirty="0" err="1"/>
              <a:t>mammarii</a:t>
            </a:r>
            <a:r>
              <a:rPr lang="uk-UA" sz="1400" i="1" dirty="0"/>
              <a:t> </a:t>
            </a:r>
            <a:r>
              <a:rPr lang="uk-UA" sz="1400" i="1" dirty="0" err="1"/>
              <a:t>laterales</a:t>
            </a:r>
            <a:r>
              <a:rPr lang="uk-UA" sz="1400" i="1" dirty="0" smtClean="0"/>
              <a:t>)</a:t>
            </a:r>
            <a:endParaRPr lang="uk-UA" sz="1400" b="1" i="1" dirty="0" smtClean="0"/>
          </a:p>
        </p:txBody>
      </p:sp>
      <p:sp>
        <p:nvSpPr>
          <p:cNvPr id="5" name="Овал 4"/>
          <p:cNvSpPr/>
          <p:nvPr/>
        </p:nvSpPr>
        <p:spPr>
          <a:xfrm>
            <a:off x="5580112" y="3105335"/>
            <a:ext cx="936104" cy="647327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Овал 5"/>
          <p:cNvSpPr/>
          <p:nvPr/>
        </p:nvSpPr>
        <p:spPr>
          <a:xfrm>
            <a:off x="-108520" y="3921788"/>
            <a:ext cx="936104" cy="647327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Picture 2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516216" cy="4653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4139952" y="243865"/>
            <a:ext cx="576064" cy="216024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1979712" y="0"/>
            <a:ext cx="1244500" cy="351877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3539513" y="135853"/>
            <a:ext cx="576064" cy="216024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0" y="1556792"/>
            <a:ext cx="683568" cy="351877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0" y="2763537"/>
            <a:ext cx="755576" cy="305424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6" name="Picture 2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5725" y="14136"/>
            <a:ext cx="5248275" cy="68438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269700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uk-UA" sz="2800" b="1" i="1" dirty="0" smtClean="0"/>
              <a:t>порожньо-кишкові </a:t>
            </a:r>
            <a:br>
              <a:rPr lang="uk-UA" sz="2800" b="1" i="1" dirty="0" smtClean="0"/>
            </a:br>
            <a:r>
              <a:rPr lang="uk-UA" sz="2800" b="1" i="1" dirty="0" smtClean="0"/>
              <a:t>та клубово-кишкові артерії </a:t>
            </a:r>
            <a:br>
              <a:rPr lang="uk-UA" sz="2800" b="1" i="1" dirty="0" smtClean="0"/>
            </a:br>
            <a:r>
              <a:rPr lang="uk-UA" sz="2800" b="1" i="1" dirty="0" smtClean="0"/>
              <a:t>(</a:t>
            </a:r>
            <a:r>
              <a:rPr lang="uk-UA" sz="2800" b="1" i="1" dirty="0" err="1"/>
              <a:t>aa</a:t>
            </a:r>
            <a:r>
              <a:rPr lang="uk-UA" sz="2800" b="1" i="1" dirty="0"/>
              <a:t>. </a:t>
            </a:r>
            <a:r>
              <a:rPr lang="uk-UA" sz="2800" b="1" i="1" dirty="0" err="1"/>
              <a:t>jejunales</a:t>
            </a:r>
            <a:r>
              <a:rPr lang="uk-UA" sz="2800" b="1" i="1" dirty="0"/>
              <a:t> </a:t>
            </a:r>
            <a:r>
              <a:rPr lang="uk-UA" sz="2800" b="1" i="1" dirty="0" err="1"/>
              <a:t>et</a:t>
            </a:r>
            <a:r>
              <a:rPr lang="uk-UA" sz="2800" b="1" i="1" dirty="0"/>
              <a:t> </a:t>
            </a:r>
            <a:r>
              <a:rPr lang="uk-UA" sz="2800" b="1" i="1" dirty="0" err="1"/>
              <a:t>aa</a:t>
            </a:r>
            <a:r>
              <a:rPr lang="uk-UA" sz="2800" b="1" i="1" dirty="0"/>
              <a:t>. </a:t>
            </a:r>
            <a:r>
              <a:rPr lang="uk-UA" sz="2800" b="1" i="1" dirty="0" err="1"/>
              <a:t>ileales</a:t>
            </a:r>
            <a:r>
              <a:rPr lang="uk-UA" sz="2800" b="1" i="1" dirty="0"/>
              <a:t>)</a:t>
            </a:r>
            <a:endParaRPr lang="ru-RU" sz="28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6238875" y="1527457"/>
            <a:ext cx="2797622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b="1" i="1" dirty="0"/>
              <a:t>12-18 порожньо-кишкових і клубово-кишкових артерій </a:t>
            </a:r>
            <a:r>
              <a:rPr lang="uk-UA" dirty="0" smtClean="0"/>
              <a:t>відходять </a:t>
            </a:r>
            <a:r>
              <a:rPr lang="uk-UA" dirty="0"/>
              <a:t>від лівого півкола верхньої </a:t>
            </a:r>
            <a:r>
              <a:rPr lang="uk-UA" dirty="0" err="1"/>
              <a:t>брижової</a:t>
            </a:r>
            <a:r>
              <a:rPr lang="uk-UA" dirty="0"/>
              <a:t> артерії, направляються до петель </a:t>
            </a:r>
            <a:r>
              <a:rPr lang="uk-UA" dirty="0" err="1"/>
              <a:t>брижової</a:t>
            </a:r>
            <a:r>
              <a:rPr lang="uk-UA" dirty="0"/>
              <a:t> частини тонкої кишки. </a:t>
            </a:r>
            <a:endParaRPr lang="uk-UA" dirty="0" smtClean="0"/>
          </a:p>
          <a:p>
            <a:r>
              <a:rPr lang="uk-UA" dirty="0" smtClean="0"/>
              <a:t>Ці </a:t>
            </a:r>
            <a:r>
              <a:rPr lang="uk-UA" dirty="0"/>
              <a:t>артерії в брижі тонкої кишки утворюють опуклі в бік кишкової стінки </a:t>
            </a:r>
            <a:r>
              <a:rPr lang="uk-UA" u="sng" dirty="0"/>
              <a:t>дугоподібні анастомози - аркади</a:t>
            </a:r>
            <a:r>
              <a:rPr lang="uk-UA" dirty="0"/>
              <a:t>, що забезпечують при перистальтиці постійний приплив крові до кишці.</a:t>
            </a:r>
            <a:endParaRPr lang="ru-RU" dirty="0"/>
          </a:p>
        </p:txBody>
      </p:sp>
      <p:pic>
        <p:nvPicPr>
          <p:cNvPr id="7" name="Picture 2" descr="ÐÐ¾ÑÐ¾Ð¶ÐµÐµ Ð¸Ð·Ð¾Ð±ÑÐ°Ð¶ÐµÐ½Ð¸Ðµ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665"/>
          <a:stretch/>
        </p:blipFill>
        <p:spPr bwMode="auto">
          <a:xfrm>
            <a:off x="179512" y="1700808"/>
            <a:ext cx="6045234" cy="50086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97840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b="1" i="1" dirty="0" err="1"/>
              <a:t>Клубово-ободовокишкова</a:t>
            </a:r>
            <a:r>
              <a:rPr lang="uk-UA" b="1" i="1" dirty="0"/>
              <a:t> артерія (a. </a:t>
            </a:r>
            <a:r>
              <a:rPr lang="uk-UA" b="1" i="1" dirty="0" err="1"/>
              <a:t>ileocolica</a:t>
            </a:r>
            <a:r>
              <a:rPr lang="uk-UA" b="1" i="1" dirty="0"/>
              <a:t>)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5796136" y="1965735"/>
            <a:ext cx="3347863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b="1" i="1" dirty="0" err="1"/>
              <a:t>Клубово-ободовокишкова</a:t>
            </a:r>
            <a:r>
              <a:rPr lang="uk-UA" b="1" i="1" dirty="0"/>
              <a:t> артерія </a:t>
            </a:r>
            <a:r>
              <a:rPr lang="uk-UA" dirty="0" smtClean="0"/>
              <a:t>йде </a:t>
            </a:r>
            <a:r>
              <a:rPr lang="uk-UA" dirty="0"/>
              <a:t>вниз і вправо до сліпої кишки і апендикса. </a:t>
            </a:r>
            <a:endParaRPr lang="uk-UA" dirty="0" smtClean="0"/>
          </a:p>
          <a:p>
            <a:r>
              <a:rPr lang="uk-UA" dirty="0" smtClean="0"/>
              <a:t>На </a:t>
            </a:r>
            <a:r>
              <a:rPr lang="uk-UA" dirty="0"/>
              <a:t>своєму шляху </a:t>
            </a:r>
            <a:r>
              <a:rPr lang="uk-UA" u="sng" dirty="0" smtClean="0"/>
              <a:t>віддає:</a:t>
            </a:r>
            <a:r>
              <a:rPr lang="uk-UA" dirty="0" smtClean="0"/>
              <a:t>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uk-UA" i="1" dirty="0" smtClean="0"/>
              <a:t>передню </a:t>
            </a:r>
            <a:r>
              <a:rPr lang="uk-UA" dirty="0"/>
              <a:t>і</a:t>
            </a:r>
            <a:r>
              <a:rPr lang="uk-UA" i="1" dirty="0"/>
              <a:t> задню </a:t>
            </a:r>
            <a:r>
              <a:rPr lang="uk-UA" i="1" dirty="0" err="1"/>
              <a:t>сліпокишкові</a:t>
            </a:r>
            <a:r>
              <a:rPr lang="uk-UA" i="1" dirty="0"/>
              <a:t> артерії </a:t>
            </a:r>
            <a:endParaRPr lang="uk-UA" i="1" dirty="0" smtClean="0"/>
          </a:p>
          <a:p>
            <a:r>
              <a:rPr lang="uk-UA" i="1" dirty="0" smtClean="0"/>
              <a:t>(</a:t>
            </a:r>
            <a:r>
              <a:rPr lang="uk-UA" i="1" dirty="0" err="1"/>
              <a:t>aa</a:t>
            </a:r>
            <a:r>
              <a:rPr lang="uk-UA" i="1" dirty="0"/>
              <a:t>. </a:t>
            </a:r>
            <a:r>
              <a:rPr lang="uk-UA" i="1" dirty="0" err="1"/>
              <a:t>coecales</a:t>
            </a:r>
            <a:r>
              <a:rPr lang="uk-UA" i="1" dirty="0"/>
              <a:t> </a:t>
            </a:r>
            <a:r>
              <a:rPr lang="uk-UA" i="1" dirty="0" err="1"/>
              <a:t>anterior</a:t>
            </a:r>
            <a:r>
              <a:rPr lang="uk-UA" i="1" dirty="0"/>
              <a:t> </a:t>
            </a:r>
            <a:r>
              <a:rPr lang="uk-UA" i="1" dirty="0" err="1"/>
              <a:t>et</a:t>
            </a:r>
            <a:r>
              <a:rPr lang="uk-UA" i="1" dirty="0"/>
              <a:t> </a:t>
            </a:r>
            <a:r>
              <a:rPr lang="uk-UA" i="1" dirty="0" err="1"/>
              <a:t>posterior</a:t>
            </a:r>
            <a:r>
              <a:rPr lang="uk-UA" i="1" dirty="0"/>
              <a:t>), </a:t>
            </a:r>
            <a:endParaRPr lang="uk-UA" i="1" dirty="0" smtClean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uk-UA" i="1" dirty="0" smtClean="0"/>
              <a:t>артерію </a:t>
            </a:r>
            <a:r>
              <a:rPr lang="uk-UA" i="1" dirty="0"/>
              <a:t>червоподібного відростка </a:t>
            </a:r>
            <a:endParaRPr lang="uk-UA" i="1" dirty="0" smtClean="0"/>
          </a:p>
          <a:p>
            <a:r>
              <a:rPr lang="uk-UA" i="1" dirty="0" smtClean="0"/>
              <a:t>(</a:t>
            </a:r>
            <a:r>
              <a:rPr lang="uk-UA" i="1" dirty="0"/>
              <a:t>a. </a:t>
            </a:r>
            <a:r>
              <a:rPr lang="uk-UA" i="1" dirty="0" err="1"/>
              <a:t>appendicularis</a:t>
            </a:r>
            <a:r>
              <a:rPr lang="uk-UA" i="1" dirty="0"/>
              <a:t>), </a:t>
            </a:r>
            <a:endParaRPr lang="uk-UA" i="1" dirty="0" smtClean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uk-UA" i="1" dirty="0" smtClean="0"/>
              <a:t>клубово-кишкову </a:t>
            </a:r>
            <a:r>
              <a:rPr lang="uk-UA" i="1" dirty="0"/>
              <a:t>гілку </a:t>
            </a:r>
            <a:endParaRPr lang="uk-UA" i="1" dirty="0" smtClean="0"/>
          </a:p>
          <a:p>
            <a:r>
              <a:rPr lang="uk-UA" i="1" dirty="0" smtClean="0"/>
              <a:t>(</a:t>
            </a:r>
            <a:r>
              <a:rPr lang="uk-UA" i="1" dirty="0"/>
              <a:t>r. </a:t>
            </a:r>
            <a:r>
              <a:rPr lang="uk-UA" i="1" dirty="0" err="1"/>
              <a:t>ilealis</a:t>
            </a:r>
            <a:r>
              <a:rPr lang="uk-UA" i="1" dirty="0" smtClean="0"/>
              <a:t>),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uk-UA" i="1" dirty="0" err="1" smtClean="0"/>
              <a:t>ободовокишкову</a:t>
            </a:r>
            <a:r>
              <a:rPr lang="uk-UA" i="1" dirty="0" smtClean="0"/>
              <a:t> </a:t>
            </a:r>
            <a:r>
              <a:rPr lang="uk-UA" i="1" dirty="0"/>
              <a:t>гілку </a:t>
            </a:r>
            <a:endParaRPr lang="uk-UA" i="1" dirty="0" smtClean="0"/>
          </a:p>
          <a:p>
            <a:r>
              <a:rPr lang="uk-UA" i="1" dirty="0" smtClean="0"/>
              <a:t>(</a:t>
            </a:r>
            <a:r>
              <a:rPr lang="uk-UA" i="1" dirty="0"/>
              <a:t>r. </a:t>
            </a:r>
            <a:r>
              <a:rPr lang="uk-UA" i="1" dirty="0" err="1"/>
              <a:t>colicus</a:t>
            </a:r>
            <a:r>
              <a:rPr lang="uk-UA" i="1" dirty="0" smtClean="0"/>
              <a:t>)</a:t>
            </a:r>
            <a:r>
              <a:rPr lang="uk-UA" dirty="0" smtClean="0"/>
              <a:t>.</a:t>
            </a:r>
            <a:endParaRPr lang="ru-RU" dirty="0"/>
          </a:p>
        </p:txBody>
      </p:sp>
      <p:pic>
        <p:nvPicPr>
          <p:cNvPr id="5" name="Picture 6" descr="ÐÐ¾ÑÐ¾Ð¶ÐµÐµ Ð¸Ð·Ð¾Ð±ÑÐ°Ð¶ÐµÐ½Ð¸Ðµ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781" t="3789" r="24648"/>
          <a:stretch/>
        </p:blipFill>
        <p:spPr bwMode="auto">
          <a:xfrm>
            <a:off x="179512" y="1412776"/>
            <a:ext cx="5688631" cy="544522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46691" y="3717032"/>
            <a:ext cx="1008112" cy="36004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7" name="Прямая со стрелкой 6"/>
          <p:cNvCxnSpPr/>
          <p:nvPr/>
        </p:nvCxnSpPr>
        <p:spPr>
          <a:xfrm>
            <a:off x="1354803" y="3829601"/>
            <a:ext cx="1561013" cy="0"/>
          </a:xfrm>
          <a:prstGeom prst="straightConnector1">
            <a:avLst/>
          </a:prstGeom>
          <a:ln w="57150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 стрелкой 9"/>
          <p:cNvCxnSpPr/>
          <p:nvPr/>
        </p:nvCxnSpPr>
        <p:spPr>
          <a:xfrm flipV="1">
            <a:off x="1299540" y="5301208"/>
            <a:ext cx="512993" cy="576064"/>
          </a:xfrm>
          <a:prstGeom prst="straightConnector1">
            <a:avLst/>
          </a:prstGeom>
          <a:ln w="57150">
            <a:solidFill>
              <a:srgbClr val="C0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/>
          <p:nvPr/>
        </p:nvCxnSpPr>
        <p:spPr>
          <a:xfrm flipV="1">
            <a:off x="1299540" y="5517232"/>
            <a:ext cx="780507" cy="360040"/>
          </a:xfrm>
          <a:prstGeom prst="straightConnector1">
            <a:avLst/>
          </a:prstGeom>
          <a:ln w="57150">
            <a:solidFill>
              <a:srgbClr val="C0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/>
          <p:nvPr/>
        </p:nvCxnSpPr>
        <p:spPr>
          <a:xfrm flipH="1" flipV="1">
            <a:off x="2593040" y="5517232"/>
            <a:ext cx="322776" cy="576064"/>
          </a:xfrm>
          <a:prstGeom prst="straightConnector1">
            <a:avLst/>
          </a:prstGeom>
          <a:ln w="57150">
            <a:solidFill>
              <a:srgbClr val="C0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/>
          <p:nvPr/>
        </p:nvCxnSpPr>
        <p:spPr>
          <a:xfrm flipV="1">
            <a:off x="1259632" y="4287032"/>
            <a:ext cx="1486093" cy="510120"/>
          </a:xfrm>
          <a:prstGeom prst="straightConnector1">
            <a:avLst/>
          </a:prstGeom>
          <a:ln w="57150">
            <a:solidFill>
              <a:srgbClr val="C0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 стрелкой 20"/>
          <p:cNvCxnSpPr/>
          <p:nvPr/>
        </p:nvCxnSpPr>
        <p:spPr>
          <a:xfrm flipV="1">
            <a:off x="1354803" y="4149080"/>
            <a:ext cx="1238237" cy="39406"/>
          </a:xfrm>
          <a:prstGeom prst="straightConnector1">
            <a:avLst/>
          </a:prstGeom>
          <a:ln w="57150">
            <a:solidFill>
              <a:srgbClr val="C0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888539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5629540" y="116632"/>
            <a:ext cx="3375443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b="1" i="1" dirty="0"/>
              <a:t>Права </a:t>
            </a:r>
            <a:r>
              <a:rPr lang="uk-UA" b="1" i="1" dirty="0" err="1"/>
              <a:t>ободовокишкова</a:t>
            </a:r>
            <a:r>
              <a:rPr lang="uk-UA" b="1" i="1" dirty="0"/>
              <a:t> артерія (a. </a:t>
            </a:r>
            <a:r>
              <a:rPr lang="uk-UA" b="1" i="1" dirty="0" err="1"/>
              <a:t>colica</a:t>
            </a:r>
            <a:r>
              <a:rPr lang="uk-UA" b="1" i="1" dirty="0"/>
              <a:t> </a:t>
            </a:r>
            <a:r>
              <a:rPr lang="uk-UA" b="1" i="1" dirty="0" err="1"/>
              <a:t>dextra</a:t>
            </a:r>
            <a:r>
              <a:rPr lang="uk-UA" b="1" i="1" dirty="0"/>
              <a:t>)</a:t>
            </a:r>
            <a:r>
              <a:rPr lang="uk-UA" dirty="0"/>
              <a:t> починається вище </a:t>
            </a:r>
            <a:r>
              <a:rPr lang="uk-UA" dirty="0" err="1"/>
              <a:t>клубово-ободовокишкової</a:t>
            </a:r>
            <a:r>
              <a:rPr lang="uk-UA" dirty="0"/>
              <a:t> артерії і направляється вправо до висхідної ободової кишці, де в її стінках </a:t>
            </a:r>
            <a:r>
              <a:rPr lang="uk-UA" dirty="0" err="1"/>
              <a:t>анастомозує</a:t>
            </a:r>
            <a:r>
              <a:rPr lang="uk-UA" dirty="0"/>
              <a:t> з ободовою гілкою </a:t>
            </a:r>
            <a:r>
              <a:rPr lang="uk-UA" dirty="0" err="1"/>
              <a:t>клубово-ободовокишкової</a:t>
            </a:r>
            <a:r>
              <a:rPr lang="uk-UA" dirty="0"/>
              <a:t> артерії і з гілками середньої </a:t>
            </a:r>
            <a:r>
              <a:rPr lang="uk-UA" dirty="0" err="1"/>
              <a:t>ободовокишкової</a:t>
            </a:r>
            <a:r>
              <a:rPr lang="uk-UA" dirty="0"/>
              <a:t> артерії.</a:t>
            </a:r>
            <a:endParaRPr lang="ru-RU" dirty="0"/>
          </a:p>
          <a:p>
            <a:endParaRPr lang="uk-UA" b="1" i="1" dirty="0" smtClean="0"/>
          </a:p>
          <a:p>
            <a:r>
              <a:rPr lang="uk-UA" b="1" i="1" dirty="0" smtClean="0"/>
              <a:t>Середня </a:t>
            </a:r>
            <a:r>
              <a:rPr lang="uk-UA" b="1" i="1" dirty="0" err="1"/>
              <a:t>ободовокишкова</a:t>
            </a:r>
            <a:r>
              <a:rPr lang="uk-UA" b="1" i="1" dirty="0"/>
              <a:t> артерія (a. </a:t>
            </a:r>
            <a:r>
              <a:rPr lang="uk-UA" b="1" i="1" dirty="0" err="1"/>
              <a:t>colica</a:t>
            </a:r>
            <a:r>
              <a:rPr lang="uk-UA" b="1" i="1" dirty="0"/>
              <a:t> </a:t>
            </a:r>
            <a:r>
              <a:rPr lang="uk-UA" b="1" i="1" dirty="0" err="1"/>
              <a:t>media</a:t>
            </a:r>
            <a:r>
              <a:rPr lang="uk-UA" b="1" i="1" dirty="0"/>
              <a:t>)</a:t>
            </a:r>
            <a:r>
              <a:rPr lang="uk-UA" dirty="0"/>
              <a:t> відходить від верхньої </a:t>
            </a:r>
            <a:r>
              <a:rPr lang="uk-UA" dirty="0" err="1"/>
              <a:t>брижової</a:t>
            </a:r>
            <a:r>
              <a:rPr lang="uk-UA" dirty="0"/>
              <a:t> артерії вище початку правої ободової артерії. Артерія йде вверх до поперечної ободової кишки. </a:t>
            </a:r>
            <a:endParaRPr lang="ru-RU" dirty="0"/>
          </a:p>
        </p:txBody>
      </p:sp>
      <p:pic>
        <p:nvPicPr>
          <p:cNvPr id="7" name="Picture 6" descr="ÐÐ¾ÑÐ¾Ð¶ÐµÐµ Ð¸Ð·Ð¾Ð±ÑÐ°Ð¶ÐµÐ½Ð¸Ðµ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781" t="3789" r="24648"/>
          <a:stretch/>
        </p:blipFill>
        <p:spPr bwMode="auto">
          <a:xfrm>
            <a:off x="0" y="0"/>
            <a:ext cx="5688631" cy="573325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478770" y="5589240"/>
            <a:ext cx="666523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dirty="0"/>
              <a:t>Права гілка середньої </a:t>
            </a:r>
            <a:r>
              <a:rPr lang="uk-UA" dirty="0" err="1"/>
              <a:t>ободовокишкової</a:t>
            </a:r>
            <a:r>
              <a:rPr lang="uk-UA" dirty="0"/>
              <a:t> артерії </a:t>
            </a:r>
            <a:r>
              <a:rPr lang="uk-UA" dirty="0" err="1"/>
              <a:t>анастомозує</a:t>
            </a:r>
            <a:r>
              <a:rPr lang="uk-UA" dirty="0"/>
              <a:t> з правою </a:t>
            </a:r>
            <a:r>
              <a:rPr lang="uk-UA" dirty="0" err="1"/>
              <a:t>ободовокишковою</a:t>
            </a:r>
            <a:r>
              <a:rPr lang="uk-UA" dirty="0"/>
              <a:t> артерією, а ліва вздовж ободової кишки </a:t>
            </a:r>
            <a:r>
              <a:rPr lang="uk-UA" dirty="0" err="1"/>
              <a:t>анастомозує</a:t>
            </a:r>
            <a:r>
              <a:rPr lang="uk-UA" dirty="0"/>
              <a:t> з гілками лівої </a:t>
            </a:r>
            <a:r>
              <a:rPr lang="uk-UA" dirty="0" err="1"/>
              <a:t>ободовокишкової</a:t>
            </a:r>
            <a:r>
              <a:rPr lang="uk-UA" dirty="0"/>
              <a:t> артерії (з нижньої </a:t>
            </a:r>
            <a:r>
              <a:rPr lang="uk-UA" dirty="0" err="1"/>
              <a:t>брижової</a:t>
            </a:r>
            <a:r>
              <a:rPr lang="uk-UA" dirty="0"/>
              <a:t> артерії).</a:t>
            </a: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179512" y="1772816"/>
            <a:ext cx="1008112" cy="36004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179512" y="2132856"/>
            <a:ext cx="1008112" cy="36004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1" name="Прямая со стрелкой 10"/>
          <p:cNvCxnSpPr/>
          <p:nvPr/>
        </p:nvCxnSpPr>
        <p:spPr>
          <a:xfrm>
            <a:off x="1187624" y="2313961"/>
            <a:ext cx="1368152" cy="178935"/>
          </a:xfrm>
          <a:prstGeom prst="straightConnector1">
            <a:avLst/>
          </a:prstGeom>
          <a:ln w="57150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/>
          <p:nvPr/>
        </p:nvCxnSpPr>
        <p:spPr>
          <a:xfrm>
            <a:off x="1187624" y="1953921"/>
            <a:ext cx="1656691" cy="250943"/>
          </a:xfrm>
          <a:prstGeom prst="straightConnector1">
            <a:avLst/>
          </a:prstGeom>
          <a:ln w="57150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/>
          <p:nvPr/>
        </p:nvCxnSpPr>
        <p:spPr>
          <a:xfrm>
            <a:off x="323528" y="1268760"/>
            <a:ext cx="1296144" cy="397129"/>
          </a:xfrm>
          <a:prstGeom prst="straightConnector1">
            <a:avLst/>
          </a:prstGeom>
          <a:ln w="57150">
            <a:solidFill>
              <a:srgbClr val="C0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 стрелкой 21"/>
          <p:cNvCxnSpPr/>
          <p:nvPr/>
        </p:nvCxnSpPr>
        <p:spPr>
          <a:xfrm>
            <a:off x="323528" y="116632"/>
            <a:ext cx="1224136" cy="923462"/>
          </a:xfrm>
          <a:prstGeom prst="straightConnector1">
            <a:avLst/>
          </a:prstGeom>
          <a:ln w="57150">
            <a:solidFill>
              <a:srgbClr val="C0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460534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7204 0.03054 C 0.06996 0.02845 0.06649 0.02753 0.06562 0.02429 C 0.06423 0.0192 0.06545 0.02128 0.0618 0.01804 C 0.05972 0.00625 0.05833 0.0074 0.05243 -0.00046 C 0.05121 -0.00555 0.04982 -0.00763 0.046 -0.00925 C 0.03177 -0.0037 0.03958 0.02984 0.04409 0.04557 C 0.04531 0.05459 0.04687 0.06454 0.04965 0.07287 " pathEditMode="relative" ptsTypes="ffffffA">
                                      <p:cBhvr>
                                        <p:cTn id="16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1858 0.16054 C 0.11424 0.15198 0.11545 0.15591 0.11389 0.14943 C 0.1132 0.13717 0.11181 0.12538 0.1092 0.11335 C 0.1099 0.10039 0.11076 0.06616 0.12049 0.05714 C 0.12292 0.05251 0.12292 0.04603 0.12604 0.04233 C 0.12778 0.04025 0.1316 0.03724 0.1316 0.03724 C 0.13299 0.03239 0.13681 0.02776 0.14011 0.02475 C 0.14201 0.01689 0.13941 0.02452 0.14375 0.01989 C 0.15035 0.01295 0.14097 0.01851 0.14844 0.01481 C 0.1507 0.01041 0.15261 0.01041 0.1559 0.0074 C 0.15886 0.00162 0.16076 -0.00624 0.16528 -0.00995 C 0.16927 -0.00948 0.17344 -0.00948 0.17743 -0.00879 C 0.18073 -0.00833 0.18299 -0.00532 0.18594 -0.0037 C 0.19184 -0.00023 0.19844 0.00069 0.20451 0.0037 C 0.21267 0.01943 0.23038 0.02221 0.24288 0.0273 C 0.24566 0.02984 0.24948 0.03724 0.24948 0.03724 C 0.25052 0.04141 0.25417 0.04858 0.25417 0.04858 C 0.2566 0.05922 0.25886 0.07032 0.26163 0.08096 C 0.26059 0.14319 0.26059 0.12144 0.26059 0.14573 " pathEditMode="relative" ptsTypes="ffffffffffffffffffA">
                                      <p:cBhvr>
                                        <p:cTn id="20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985115" y="1516333"/>
            <a:ext cx="3024336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b="1" dirty="0"/>
              <a:t>Нижня </a:t>
            </a:r>
            <a:r>
              <a:rPr lang="uk-UA" b="1" dirty="0" err="1"/>
              <a:t>брижова</a:t>
            </a:r>
            <a:r>
              <a:rPr lang="uk-UA" b="1" dirty="0"/>
              <a:t> артерія </a:t>
            </a:r>
            <a:r>
              <a:rPr lang="uk-UA" dirty="0" smtClean="0"/>
              <a:t>починається </a:t>
            </a:r>
            <a:r>
              <a:rPr lang="uk-UA" dirty="0"/>
              <a:t>від лівого півкола черевної частини аорти на рівні III поперекового хребця. </a:t>
            </a:r>
            <a:endParaRPr lang="uk-UA" dirty="0" smtClean="0"/>
          </a:p>
          <a:p>
            <a:r>
              <a:rPr lang="uk-UA" dirty="0" smtClean="0"/>
              <a:t>Артерія </a:t>
            </a:r>
            <a:r>
              <a:rPr lang="uk-UA" dirty="0"/>
              <a:t>направляється за очеревиною вниз і вліво і </a:t>
            </a:r>
            <a:r>
              <a:rPr lang="uk-UA" u="sng" dirty="0"/>
              <a:t>віддає ряд гілок: </a:t>
            </a:r>
            <a:endParaRPr lang="uk-UA" u="sng" dirty="0" smtClean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uk-UA" dirty="0" smtClean="0"/>
              <a:t>ліву </a:t>
            </a:r>
            <a:r>
              <a:rPr lang="uk-UA" dirty="0"/>
              <a:t>ободову, </a:t>
            </a:r>
            <a:endParaRPr lang="uk-UA" dirty="0" smtClean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uk-UA" dirty="0" smtClean="0"/>
              <a:t>2-3 сигмоподібно-кишкові</a:t>
            </a:r>
            <a:r>
              <a:rPr lang="uk-UA" dirty="0"/>
              <a:t>, </a:t>
            </a:r>
            <a:endParaRPr lang="uk-UA" dirty="0" smtClean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uk-UA" dirty="0" smtClean="0"/>
              <a:t>верхню </a:t>
            </a:r>
            <a:r>
              <a:rPr lang="uk-UA" dirty="0"/>
              <a:t>ректальну, </a:t>
            </a:r>
            <a:endParaRPr lang="uk-UA" dirty="0" smtClean="0"/>
          </a:p>
          <a:p>
            <a:r>
              <a:rPr lang="uk-UA" dirty="0" smtClean="0"/>
              <a:t>які </a:t>
            </a:r>
            <a:r>
              <a:rPr lang="uk-UA" dirty="0" err="1"/>
              <a:t>кровопостачають</a:t>
            </a:r>
            <a:r>
              <a:rPr lang="uk-UA" dirty="0"/>
              <a:t> ліву частину поперечної, низхідну і сигмоподібну частини ободової кишки, а також верхній і середній відділи прямої кишки.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95536" y="260648"/>
            <a:ext cx="8260672" cy="1039427"/>
          </a:xfrm>
        </p:spPr>
        <p:txBody>
          <a:bodyPr>
            <a:normAutofit fontScale="90000"/>
          </a:bodyPr>
          <a:lstStyle/>
          <a:p>
            <a:r>
              <a:rPr lang="uk-UA" b="1" dirty="0"/>
              <a:t>Нижня </a:t>
            </a:r>
            <a:r>
              <a:rPr lang="uk-UA" b="1" dirty="0" err="1"/>
              <a:t>брижова</a:t>
            </a:r>
            <a:r>
              <a:rPr lang="uk-UA" b="1" dirty="0"/>
              <a:t> артерія </a:t>
            </a:r>
            <a:r>
              <a:rPr lang="uk-UA" b="1" dirty="0" smtClean="0"/>
              <a:t/>
            </a:r>
            <a:br>
              <a:rPr lang="uk-UA" b="1" dirty="0" smtClean="0"/>
            </a:br>
            <a:r>
              <a:rPr lang="uk-UA" b="1" dirty="0" smtClean="0"/>
              <a:t>(</a:t>
            </a:r>
            <a:r>
              <a:rPr lang="uk-UA" b="1" dirty="0"/>
              <a:t>a. </a:t>
            </a:r>
            <a:r>
              <a:rPr lang="uk-UA" b="1" dirty="0" err="1"/>
              <a:t>mesenterica</a:t>
            </a:r>
            <a:r>
              <a:rPr lang="uk-UA" b="1" dirty="0"/>
              <a:t> </a:t>
            </a:r>
            <a:r>
              <a:rPr lang="uk-UA" b="1" dirty="0" err="1"/>
              <a:t>inferior</a:t>
            </a:r>
            <a:r>
              <a:rPr lang="uk-UA" b="1" dirty="0"/>
              <a:t>)</a:t>
            </a:r>
            <a:endParaRPr lang="ru-RU" dirty="0"/>
          </a:p>
        </p:txBody>
      </p:sp>
      <p:pic>
        <p:nvPicPr>
          <p:cNvPr id="8194" name="Picture 2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47775"/>
            <a:ext cx="6012598" cy="5610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251" y="44624"/>
            <a:ext cx="5436096" cy="6813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148058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b="1" i="1" dirty="0"/>
              <a:t>Ліва </a:t>
            </a:r>
            <a:r>
              <a:rPr lang="uk-UA" b="1" i="1" dirty="0" err="1"/>
              <a:t>ободовокишкова</a:t>
            </a:r>
            <a:r>
              <a:rPr lang="uk-UA" b="1" i="1" dirty="0"/>
              <a:t> артерія (a. </a:t>
            </a:r>
            <a:r>
              <a:rPr lang="uk-UA" b="1" i="1" dirty="0" err="1"/>
              <a:t>colica</a:t>
            </a:r>
            <a:r>
              <a:rPr lang="uk-UA" b="1" i="1" dirty="0"/>
              <a:t> </a:t>
            </a:r>
            <a:r>
              <a:rPr lang="uk-UA" b="1" i="1" dirty="0" err="1"/>
              <a:t>sinistra</a:t>
            </a:r>
            <a:r>
              <a:rPr lang="uk-UA" b="1" i="1" dirty="0"/>
              <a:t>)</a:t>
            </a:r>
            <a:endParaRPr lang="ru-RU" dirty="0"/>
          </a:p>
        </p:txBody>
      </p:sp>
      <p:pic>
        <p:nvPicPr>
          <p:cNvPr id="10242" name="Picture 2" descr="ÐÐ¾ÑÐ¾Ð¶ÐµÐµ Ð¸Ð·Ð¾Ð±ÑÐ°Ð¶ÐµÐ½Ð¸Ðµ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96" t="9027" r="50000" b="16533"/>
          <a:stretch/>
        </p:blipFill>
        <p:spPr bwMode="auto">
          <a:xfrm>
            <a:off x="179512" y="1340767"/>
            <a:ext cx="4204170" cy="543830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4283968" y="1556792"/>
            <a:ext cx="475252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b="1" i="1" dirty="0"/>
              <a:t>Ліва </a:t>
            </a:r>
            <a:r>
              <a:rPr lang="uk-UA" b="1" i="1" dirty="0" err="1"/>
              <a:t>ободовокишкова</a:t>
            </a:r>
            <a:r>
              <a:rPr lang="uk-UA" b="1" i="1" dirty="0"/>
              <a:t> артерія </a:t>
            </a:r>
            <a:r>
              <a:rPr lang="uk-UA" dirty="0" smtClean="0"/>
              <a:t>йде </a:t>
            </a:r>
            <a:r>
              <a:rPr lang="uk-UA" dirty="0"/>
              <a:t>вліво і </a:t>
            </a:r>
            <a:r>
              <a:rPr lang="uk-UA" dirty="0" err="1"/>
              <a:t>кровозабезпечує</a:t>
            </a:r>
            <a:r>
              <a:rPr lang="uk-UA" dirty="0"/>
              <a:t> низхідну ободову кишку і лівий відділ поперечної ободової кишки. </a:t>
            </a:r>
            <a:endParaRPr lang="uk-UA" dirty="0" smtClean="0"/>
          </a:p>
          <a:p>
            <a:r>
              <a:rPr lang="uk-UA" dirty="0" smtClean="0"/>
              <a:t>Висхідна гілка артерії </a:t>
            </a:r>
            <a:r>
              <a:rPr lang="uk-UA" dirty="0" err="1"/>
              <a:t>анастомозує</a:t>
            </a:r>
            <a:r>
              <a:rPr lang="uk-UA" dirty="0"/>
              <a:t> з </a:t>
            </a:r>
            <a:r>
              <a:rPr lang="uk-UA" dirty="0" smtClean="0"/>
              <a:t>лівою гілкою </a:t>
            </a:r>
            <a:r>
              <a:rPr lang="uk-UA" dirty="0"/>
              <a:t>середньої </a:t>
            </a:r>
            <a:r>
              <a:rPr lang="uk-UA" dirty="0" smtClean="0"/>
              <a:t>ободово-кишкової </a:t>
            </a:r>
            <a:r>
              <a:rPr lang="uk-UA" dirty="0"/>
              <a:t>артерії, утворюючи по краю товстої кишки довгу </a:t>
            </a:r>
            <a:r>
              <a:rPr lang="uk-UA" b="1" dirty="0"/>
              <a:t>(</a:t>
            </a:r>
            <a:r>
              <a:rPr lang="uk-UA" b="1" dirty="0" err="1"/>
              <a:t>ріоланову</a:t>
            </a:r>
            <a:r>
              <a:rPr lang="uk-UA" b="1" dirty="0"/>
              <a:t>) дугу</a:t>
            </a:r>
            <a:r>
              <a:rPr lang="uk-UA" dirty="0"/>
              <a:t>. </a:t>
            </a:r>
            <a:endParaRPr lang="ru-RU" dirty="0"/>
          </a:p>
        </p:txBody>
      </p:sp>
      <p:pic>
        <p:nvPicPr>
          <p:cNvPr id="7" name="Picture 2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3829050"/>
            <a:ext cx="4860032" cy="3028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34519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175" y="0"/>
            <a:ext cx="4495800" cy="3514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4491624" y="116632"/>
            <a:ext cx="4544871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b="1" i="1" dirty="0" err="1"/>
              <a:t>Сигмоподібнокишкові</a:t>
            </a:r>
            <a:r>
              <a:rPr lang="uk-UA" b="1" i="1" dirty="0"/>
              <a:t> артерії </a:t>
            </a:r>
            <a:endParaRPr lang="uk-UA" b="1" i="1" dirty="0" smtClean="0"/>
          </a:p>
          <a:p>
            <a:r>
              <a:rPr lang="uk-UA" b="1" i="1" dirty="0" smtClean="0"/>
              <a:t>(</a:t>
            </a:r>
            <a:r>
              <a:rPr lang="uk-UA" b="1" i="1" dirty="0" err="1"/>
              <a:t>aa</a:t>
            </a:r>
            <a:r>
              <a:rPr lang="uk-UA" b="1" i="1" dirty="0"/>
              <a:t>. </a:t>
            </a:r>
            <a:r>
              <a:rPr lang="uk-UA" b="1" i="1" dirty="0" err="1"/>
              <a:t>sigmoideae</a:t>
            </a:r>
            <a:r>
              <a:rPr lang="uk-UA" b="1" i="1" dirty="0"/>
              <a:t>)</a:t>
            </a:r>
            <a:r>
              <a:rPr lang="uk-UA" dirty="0"/>
              <a:t> </a:t>
            </a:r>
            <a:r>
              <a:rPr lang="uk-UA" dirty="0" err="1"/>
              <a:t>кровопостачають</a:t>
            </a:r>
            <a:r>
              <a:rPr lang="uk-UA" dirty="0"/>
              <a:t> сигмоподібну кишку, розділяючись на гілки в її брижі. </a:t>
            </a:r>
            <a:endParaRPr lang="ru-RU" dirty="0"/>
          </a:p>
          <a:p>
            <a:r>
              <a:rPr lang="uk-UA" b="1" i="1" dirty="0"/>
              <a:t>Верхня прямокишкова артерія </a:t>
            </a:r>
            <a:endParaRPr lang="uk-UA" b="1" i="1" dirty="0" smtClean="0"/>
          </a:p>
          <a:p>
            <a:r>
              <a:rPr lang="uk-UA" b="1" i="1" dirty="0" smtClean="0"/>
              <a:t>(</a:t>
            </a:r>
            <a:r>
              <a:rPr lang="uk-UA" b="1" i="1" dirty="0"/>
              <a:t>a. </a:t>
            </a:r>
            <a:r>
              <a:rPr lang="uk-UA" b="1" i="1" dirty="0" err="1"/>
              <a:t>rectalis</a:t>
            </a:r>
            <a:r>
              <a:rPr lang="uk-UA" b="1" i="1" dirty="0"/>
              <a:t> </a:t>
            </a:r>
            <a:r>
              <a:rPr lang="uk-UA" b="1" i="1" dirty="0" err="1"/>
              <a:t>superior</a:t>
            </a:r>
            <a:r>
              <a:rPr lang="uk-UA" b="1" i="1" dirty="0"/>
              <a:t>) </a:t>
            </a:r>
            <a:r>
              <a:rPr lang="uk-UA" dirty="0"/>
              <a:t>є кінцевою гілкою нижньої </a:t>
            </a:r>
            <a:r>
              <a:rPr lang="uk-UA" dirty="0" err="1"/>
              <a:t>брижової</a:t>
            </a:r>
            <a:r>
              <a:rPr lang="uk-UA" dirty="0"/>
              <a:t> артерії, спускається вниз в малий таз і </a:t>
            </a:r>
            <a:r>
              <a:rPr lang="uk-UA" dirty="0" err="1"/>
              <a:t>кровозабезпечує</a:t>
            </a:r>
            <a:r>
              <a:rPr lang="uk-UA" dirty="0"/>
              <a:t> верхній і середній відділи прямої кишки. У порожнині малого таза артерія </a:t>
            </a:r>
            <a:r>
              <a:rPr lang="uk-UA" dirty="0" err="1"/>
              <a:t>анастомозує</a:t>
            </a:r>
            <a:r>
              <a:rPr lang="uk-UA" dirty="0"/>
              <a:t> з гілками середньої ректальної артерії (гілкою внутрішньої клубової артерії).</a:t>
            </a:r>
            <a:endParaRPr lang="ru-RU" dirty="0"/>
          </a:p>
        </p:txBody>
      </p:sp>
      <p:pic>
        <p:nvPicPr>
          <p:cNvPr id="7" name="Picture 2" descr="ÐÐ°ÑÑÐ¸Ð½ÐºÐ¸ Ð¿Ð¾ Ð·Ð°Ð¿ÑÐ¾ÑÑ Ð³ÑÑÐ´Ð½Ð°Ñ ÑÐ°ÑÑÑ Ð°Ð¾ÑÑÑ Ð°Ð½Ð°ÑÐ¾Ð¼Ð¸Ñ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74" t="20486" r="3845" b="12373"/>
          <a:stretch/>
        </p:blipFill>
        <p:spPr bwMode="auto">
          <a:xfrm>
            <a:off x="-4175" y="2852936"/>
            <a:ext cx="7161375" cy="39906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024549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260648"/>
            <a:ext cx="8260672" cy="1039427"/>
          </a:xfrm>
        </p:spPr>
        <p:txBody>
          <a:bodyPr/>
          <a:lstStyle/>
          <a:p>
            <a:r>
              <a:rPr lang="uk-UA" b="1" dirty="0"/>
              <a:t>Парні гілки черевної аорти</a:t>
            </a:r>
            <a:endParaRPr lang="ru-RU" dirty="0"/>
          </a:p>
        </p:txBody>
      </p:sp>
      <p:pic>
        <p:nvPicPr>
          <p:cNvPr id="13314" name="Picture 2" descr="ÐÐ¾ÑÐ¾Ð¶ÐµÐµ Ð¸Ð·Ð¾Ð±ÑÐ°Ð¶ÐµÐ½Ð¸Ðµ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308"/>
          <a:stretch/>
        </p:blipFill>
        <p:spPr bwMode="auto">
          <a:xfrm>
            <a:off x="1331640" y="1124744"/>
            <a:ext cx="6336704" cy="56812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39603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408372"/>
            <a:ext cx="8640960" cy="1039427"/>
          </a:xfrm>
        </p:spPr>
        <p:txBody>
          <a:bodyPr>
            <a:normAutofit fontScale="90000"/>
          </a:bodyPr>
          <a:lstStyle/>
          <a:p>
            <a:r>
              <a:rPr lang="uk-UA" b="1" i="1" dirty="0"/>
              <a:t>Середня </a:t>
            </a:r>
            <a:r>
              <a:rPr lang="uk-UA" b="1" i="1" dirty="0" err="1"/>
              <a:t>наднирникова</a:t>
            </a:r>
            <a:r>
              <a:rPr lang="uk-UA" b="1" i="1" dirty="0"/>
              <a:t> артерія </a:t>
            </a:r>
            <a:r>
              <a:rPr lang="uk-UA" b="1" i="1" dirty="0" smtClean="0"/>
              <a:t/>
            </a:r>
            <a:br>
              <a:rPr lang="uk-UA" b="1" i="1" dirty="0" smtClean="0"/>
            </a:br>
            <a:r>
              <a:rPr lang="uk-UA" b="1" i="1" dirty="0" smtClean="0"/>
              <a:t>(</a:t>
            </a:r>
            <a:r>
              <a:rPr lang="uk-UA" b="1" i="1" dirty="0"/>
              <a:t>a. </a:t>
            </a:r>
            <a:r>
              <a:rPr lang="uk-UA" b="1" i="1" dirty="0" err="1"/>
              <a:t>suprarenalis</a:t>
            </a:r>
            <a:r>
              <a:rPr lang="uk-UA" b="1" i="1" dirty="0"/>
              <a:t> </a:t>
            </a:r>
            <a:r>
              <a:rPr lang="uk-UA" b="1" i="1" dirty="0" err="1"/>
              <a:t>media</a:t>
            </a:r>
            <a:r>
              <a:rPr lang="uk-UA" b="1" i="1" dirty="0"/>
              <a:t>)</a:t>
            </a:r>
            <a:endParaRPr lang="ru-RU" dirty="0"/>
          </a:p>
        </p:txBody>
      </p:sp>
      <p:pic>
        <p:nvPicPr>
          <p:cNvPr id="11266" name="Picture 2" descr="ÐÐ°ÑÑÐ¸Ð½ÐºÐ¸ Ð¿Ð¾ Ð·Ð°Ð¿ÑÐ¾ÑÑ Ð½Ð°Ð´Ð¿Ð¾ÑÐµÑÐ½Ð¸ÐºÐ¾Ð²ÑÐµ Ð°ÑÑÐµÑÐ¸Ð¸ Ð°Ð½Ð°ÑÐ¾Ð¼Ð¸Ñ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91" y="1988840"/>
            <a:ext cx="6096000" cy="4362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6123483" y="1907907"/>
            <a:ext cx="2898597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b="1" i="1" dirty="0" smtClean="0"/>
              <a:t>Середня </a:t>
            </a:r>
            <a:r>
              <a:rPr lang="uk-UA" b="1" i="1" dirty="0" err="1"/>
              <a:t>наднирникова</a:t>
            </a:r>
            <a:r>
              <a:rPr lang="uk-UA" b="1" i="1" dirty="0"/>
              <a:t> артерія </a:t>
            </a:r>
            <a:r>
              <a:rPr lang="uk-UA" dirty="0" smtClean="0"/>
              <a:t>відходить </a:t>
            </a:r>
            <a:r>
              <a:rPr lang="uk-UA" dirty="0"/>
              <a:t>від аорти на рівні I поперекового хребця і направляється до воріт надниркової залози. </a:t>
            </a:r>
            <a:endParaRPr lang="uk-UA" dirty="0" smtClean="0"/>
          </a:p>
          <a:p>
            <a:r>
              <a:rPr lang="uk-UA" dirty="0" smtClean="0"/>
              <a:t>Артерія </a:t>
            </a:r>
            <a:r>
              <a:rPr lang="uk-UA" dirty="0" err="1"/>
              <a:t>анастомозує</a:t>
            </a:r>
            <a:r>
              <a:rPr lang="uk-UA" dirty="0"/>
              <a:t> з верхніми наднирковими артеріями (з нижньої </a:t>
            </a:r>
            <a:r>
              <a:rPr lang="uk-UA" dirty="0" err="1"/>
              <a:t>діафрагмальної</a:t>
            </a:r>
            <a:r>
              <a:rPr lang="uk-UA" dirty="0"/>
              <a:t> артерії) і з </a:t>
            </a:r>
            <a:r>
              <a:rPr lang="uk-UA" dirty="0" smtClean="0"/>
              <a:t>нижньою наднирковою </a:t>
            </a:r>
            <a:r>
              <a:rPr lang="uk-UA" dirty="0"/>
              <a:t>артерією (з ниркової артерії</a:t>
            </a:r>
            <a:r>
              <a:rPr lang="uk-UA" dirty="0" smtClean="0"/>
              <a:t>).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56763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20454" y="408372"/>
            <a:ext cx="7166345" cy="1039427"/>
          </a:xfrm>
        </p:spPr>
        <p:txBody>
          <a:bodyPr>
            <a:normAutofit fontScale="90000"/>
          </a:bodyPr>
          <a:lstStyle/>
          <a:p>
            <a:r>
              <a:rPr lang="uk-UA" b="1" i="1" dirty="0"/>
              <a:t>Ниркова артерія (a. </a:t>
            </a:r>
            <a:r>
              <a:rPr lang="uk-UA" b="1" i="1" dirty="0" err="1"/>
              <a:t>renalis</a:t>
            </a:r>
            <a:r>
              <a:rPr lang="uk-UA" b="1" i="1" dirty="0"/>
              <a:t>)</a:t>
            </a:r>
            <a:endParaRPr lang="ru-RU" dirty="0"/>
          </a:p>
        </p:txBody>
      </p:sp>
      <p:pic>
        <p:nvPicPr>
          <p:cNvPr id="14338" name="Picture 2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71" y="1323975"/>
            <a:ext cx="5724525" cy="5534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5940151" y="1628800"/>
            <a:ext cx="3046865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b="1" i="1" dirty="0"/>
              <a:t>Ниркова артерія </a:t>
            </a:r>
            <a:r>
              <a:rPr lang="uk-UA" dirty="0" smtClean="0"/>
              <a:t>відходить </a:t>
            </a:r>
            <a:r>
              <a:rPr lang="uk-UA" dirty="0"/>
              <a:t>від аорти на рівні I-II поперекового хребця, трохи нижче середньої надниркової артерії, йде в поперечному напрямку до воріт нирки. </a:t>
            </a:r>
            <a:endParaRPr lang="uk-UA" dirty="0" smtClean="0"/>
          </a:p>
          <a:p>
            <a:r>
              <a:rPr lang="uk-UA" dirty="0" smtClean="0"/>
              <a:t>По </a:t>
            </a:r>
            <a:r>
              <a:rPr lang="uk-UA" dirty="0"/>
              <a:t>ходу </a:t>
            </a:r>
            <a:r>
              <a:rPr lang="uk-UA" u="sng" dirty="0"/>
              <a:t>від ниркової артерії </a:t>
            </a:r>
            <a:r>
              <a:rPr lang="uk-UA" u="sng" dirty="0" smtClean="0"/>
              <a:t>відходять: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uk-UA" i="1" dirty="0" smtClean="0"/>
              <a:t>нижня </a:t>
            </a:r>
            <a:r>
              <a:rPr lang="uk-UA" i="1" dirty="0"/>
              <a:t>надниркова артерія </a:t>
            </a:r>
            <a:endParaRPr lang="uk-UA" i="1" dirty="0" smtClean="0"/>
          </a:p>
          <a:p>
            <a:r>
              <a:rPr lang="uk-UA" i="1" dirty="0" smtClean="0"/>
              <a:t>(</a:t>
            </a:r>
            <a:r>
              <a:rPr lang="uk-UA" i="1" dirty="0"/>
              <a:t>a. </a:t>
            </a:r>
            <a:r>
              <a:rPr lang="uk-UA" i="1" dirty="0" err="1"/>
              <a:t>suprarenalis</a:t>
            </a:r>
            <a:r>
              <a:rPr lang="uk-UA" i="1" dirty="0"/>
              <a:t> </a:t>
            </a:r>
            <a:r>
              <a:rPr lang="uk-UA" i="1" dirty="0" err="1"/>
              <a:t>inferior</a:t>
            </a:r>
            <a:r>
              <a:rPr lang="uk-UA" i="1" dirty="0" smtClean="0"/>
              <a:t>);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uk-UA" i="1" dirty="0" smtClean="0"/>
              <a:t>гілки </a:t>
            </a:r>
            <a:r>
              <a:rPr lang="uk-UA" i="1" dirty="0"/>
              <a:t>сечоводу </a:t>
            </a:r>
            <a:endParaRPr lang="uk-UA" i="1" dirty="0" smtClean="0"/>
          </a:p>
          <a:p>
            <a:r>
              <a:rPr lang="uk-UA" i="1" dirty="0" smtClean="0"/>
              <a:t>(</a:t>
            </a:r>
            <a:r>
              <a:rPr lang="uk-UA" i="1" dirty="0" err="1"/>
              <a:t>rr</a:t>
            </a:r>
            <a:r>
              <a:rPr lang="uk-UA" i="1" dirty="0"/>
              <a:t>. </a:t>
            </a:r>
            <a:r>
              <a:rPr lang="uk-UA" i="1" dirty="0" err="1"/>
              <a:t>uretericae</a:t>
            </a:r>
            <a:r>
              <a:rPr lang="uk-UA" i="1" dirty="0"/>
              <a:t>).</a:t>
            </a:r>
            <a:endParaRPr lang="ru-RU" i="1" dirty="0"/>
          </a:p>
        </p:txBody>
      </p:sp>
      <p:pic>
        <p:nvPicPr>
          <p:cNvPr id="14340" name="Picture 4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00211"/>
            <a:ext cx="5745696" cy="43930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6" descr="ÐÐ°ÑÑÐ¸Ð½ÐºÐ¸ Ð¿Ð¾ Ð·Ð°Ð¿ÑÐ¾ÑÑ Ð»ÐµÐ²Ð°Ñ Ð¶ÐµÐ»ÑÐ´Ð¾ÑÐ½Ð°Ñ Ð°ÑÑÐµÑÐ¸Ñ Ð°Ð½Ð°ÑÐ¾Ð¼Ð¸Ñ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204"/>
          <a:stretch/>
        </p:blipFill>
        <p:spPr bwMode="auto">
          <a:xfrm>
            <a:off x="-36512" y="0"/>
            <a:ext cx="1556967" cy="1400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ÐÐ°ÑÑÐ¸Ð½ÐºÐ¸ Ð¿Ð¾ Ð·Ð°Ð¿ÑÐ¾ÑÑ Ð¾Ð±ÑÐ°Ñ Ð¿ÐµÑÐµÐ½Ð¾ÑÐ½Ð°Ñ Ð°ÑÑÐµÑÐ¸Ñ Ð°Ð½Ð°ÑÐ¾Ð¼Ð¸Ñ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98" y="1066799"/>
            <a:ext cx="5600700" cy="5791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014945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4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31040" y="408372"/>
            <a:ext cx="4484018" cy="1039427"/>
          </a:xfrm>
        </p:spPr>
        <p:txBody>
          <a:bodyPr>
            <a:normAutofit fontScale="90000"/>
          </a:bodyPr>
          <a:lstStyle/>
          <a:p>
            <a:r>
              <a:rPr lang="uk-UA" b="1" i="1" dirty="0"/>
              <a:t>Яєчкова артерія </a:t>
            </a:r>
            <a:r>
              <a:rPr lang="uk-UA" b="1" i="1" dirty="0" smtClean="0"/>
              <a:t/>
            </a:r>
            <a:br>
              <a:rPr lang="uk-UA" b="1" i="1" dirty="0" smtClean="0"/>
            </a:br>
            <a:r>
              <a:rPr lang="uk-UA" b="1" i="1" dirty="0" smtClean="0"/>
              <a:t>(</a:t>
            </a:r>
            <a:r>
              <a:rPr lang="uk-UA" b="1" i="1" dirty="0"/>
              <a:t>a. </a:t>
            </a:r>
            <a:r>
              <a:rPr lang="uk-UA" b="1" i="1" dirty="0" err="1"/>
              <a:t>testicularis</a:t>
            </a:r>
            <a:r>
              <a:rPr lang="uk-UA" b="1" i="1" dirty="0"/>
              <a:t>)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853861" y="2441913"/>
            <a:ext cx="5061440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b="1" i="1" dirty="0" smtClean="0"/>
              <a:t>Яєчкова артерія </a:t>
            </a:r>
            <a:r>
              <a:rPr lang="uk-UA" dirty="0" smtClean="0"/>
              <a:t>відходить </a:t>
            </a:r>
            <a:r>
              <a:rPr lang="uk-UA" dirty="0"/>
              <a:t>від переднього півкола аорти, направляється позаду очеревини вниз і </a:t>
            </a:r>
            <a:r>
              <a:rPr lang="uk-UA" dirty="0" err="1"/>
              <a:t>латерально</a:t>
            </a:r>
            <a:r>
              <a:rPr lang="uk-UA" dirty="0"/>
              <a:t> до глибокого кільця пахового каналу. Потім артерія в складі сім'яного канатика йде до яєчка, </a:t>
            </a:r>
            <a:r>
              <a:rPr lang="uk-UA" dirty="0" err="1"/>
              <a:t>кровозабезпечує</a:t>
            </a:r>
            <a:r>
              <a:rPr lang="uk-UA" dirty="0"/>
              <a:t> його і придаток яєчка. Яєчкова артерія </a:t>
            </a:r>
            <a:r>
              <a:rPr lang="uk-UA" dirty="0" err="1"/>
              <a:t>кровопостачає</a:t>
            </a:r>
            <a:r>
              <a:rPr lang="uk-UA" dirty="0"/>
              <a:t> також м'яз, що піднімає яєчко, </a:t>
            </a:r>
            <a:r>
              <a:rPr lang="uk-UA" dirty="0" err="1"/>
              <a:t>сім'явивідну</a:t>
            </a:r>
            <a:r>
              <a:rPr lang="uk-UA" dirty="0"/>
              <a:t> протоку і сечовід, віддаючи до нього </a:t>
            </a:r>
            <a:r>
              <a:rPr lang="uk-UA" i="1" dirty="0"/>
              <a:t>гілки сечоводу (</a:t>
            </a:r>
            <a:r>
              <a:rPr lang="uk-UA" i="1" dirty="0" err="1"/>
              <a:t>rr</a:t>
            </a:r>
            <a:r>
              <a:rPr lang="uk-UA" i="1" dirty="0"/>
              <a:t>. </a:t>
            </a:r>
            <a:r>
              <a:rPr lang="uk-UA" i="1" dirty="0" err="1"/>
              <a:t>uretericae</a:t>
            </a:r>
            <a:r>
              <a:rPr lang="uk-UA" i="1" dirty="0"/>
              <a:t>)</a:t>
            </a:r>
            <a:r>
              <a:rPr lang="uk-UA" dirty="0"/>
              <a:t>. </a:t>
            </a:r>
            <a:endParaRPr lang="uk-UA" dirty="0" smtClean="0"/>
          </a:p>
          <a:p>
            <a:r>
              <a:rPr lang="uk-UA" dirty="0" smtClean="0"/>
              <a:t>Яєчкова </a:t>
            </a:r>
            <a:r>
              <a:rPr lang="uk-UA" dirty="0"/>
              <a:t>артерія в порожнині малого таза </a:t>
            </a:r>
            <a:r>
              <a:rPr lang="uk-UA" dirty="0" err="1"/>
              <a:t>анастомозує</a:t>
            </a:r>
            <a:r>
              <a:rPr lang="uk-UA" dirty="0"/>
              <a:t> з </a:t>
            </a:r>
            <a:r>
              <a:rPr lang="uk-UA" dirty="0" err="1"/>
              <a:t>кремастерною</a:t>
            </a:r>
            <a:r>
              <a:rPr lang="uk-UA" dirty="0"/>
              <a:t> артерією (гілкою нижньої надчеревної артерії) і з артерією </a:t>
            </a:r>
            <a:r>
              <a:rPr lang="uk-UA" dirty="0" err="1"/>
              <a:t>сім'явивідної</a:t>
            </a:r>
            <a:r>
              <a:rPr lang="uk-UA" dirty="0"/>
              <a:t> протоки (гілкою пупкової артерії).</a:t>
            </a:r>
            <a:endParaRPr lang="ru-RU" dirty="0"/>
          </a:p>
        </p:txBody>
      </p:sp>
      <p:pic>
        <p:nvPicPr>
          <p:cNvPr id="12294" name="Picture 6" descr="ÐÐ¾ÑÐ¾Ð¶ÐµÐµ Ð¸Ð·Ð¾Ð±ÑÐ°Ð¶ÐµÐ½Ð¸Ðµ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922" r="61824" b="11261"/>
          <a:stretch/>
        </p:blipFill>
        <p:spPr bwMode="auto">
          <a:xfrm>
            <a:off x="107503" y="764704"/>
            <a:ext cx="3723537" cy="59772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2" name="Picture 4" descr="ÐÐ°ÑÑÐ¸Ð½ÐºÐ¸ Ð¿Ð¾ Ð·Ð°Ð¿ÑÐ¾ÑÑ ÑÐ¸ÑÐºÐ¾Ð²ÑÐµ Ð°ÑÑÐµÑÐ¸Ð¸ Ð°Ð½Ð°ÑÐ¾Ð¼Ð¸Ñ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3954" b="4568"/>
          <a:stretch/>
        </p:blipFill>
        <p:spPr bwMode="auto">
          <a:xfrm>
            <a:off x="8315058" y="14907"/>
            <a:ext cx="828942" cy="24270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4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67161"/>
            <a:ext cx="3293480" cy="43495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379411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48424" y="408372"/>
            <a:ext cx="2444056" cy="1039427"/>
          </a:xfrm>
        </p:spPr>
        <p:txBody>
          <a:bodyPr>
            <a:noAutofit/>
          </a:bodyPr>
          <a:lstStyle/>
          <a:p>
            <a:r>
              <a:rPr lang="uk-UA" sz="1600" b="1" dirty="0" err="1" smtClean="0"/>
              <a:t>Нутрощові</a:t>
            </a:r>
            <a:r>
              <a:rPr lang="uk-UA" sz="1600" b="1" dirty="0" smtClean="0"/>
              <a:t> </a:t>
            </a:r>
            <a:r>
              <a:rPr lang="uk-UA" sz="1600" b="1" dirty="0"/>
              <a:t>(вісцеральні) </a:t>
            </a:r>
            <a:r>
              <a:rPr lang="uk-UA" sz="1600" b="1" dirty="0" smtClean="0"/>
              <a:t>ГІЛКИ </a:t>
            </a:r>
            <a:r>
              <a:rPr lang="uk-UA" sz="1600" b="1" dirty="0" err="1"/>
              <a:t>ГРУДНої</a:t>
            </a:r>
            <a:r>
              <a:rPr lang="uk-UA" sz="1600" b="1" dirty="0"/>
              <a:t> </a:t>
            </a:r>
            <a:r>
              <a:rPr lang="uk-UA" sz="1600" b="1" dirty="0" err="1"/>
              <a:t>ЧАСТИНи</a:t>
            </a:r>
            <a:r>
              <a:rPr lang="uk-UA" sz="1600" b="1" dirty="0"/>
              <a:t> АОРТИ: </a:t>
            </a:r>
            <a:endParaRPr lang="ru-RU" sz="1600" dirty="0"/>
          </a:p>
        </p:txBody>
      </p:sp>
      <p:pic>
        <p:nvPicPr>
          <p:cNvPr id="3" name="Picture 2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448425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6471975" y="1592433"/>
            <a:ext cx="2663771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Tx/>
              <a:buChar char="-"/>
            </a:pPr>
            <a:r>
              <a:rPr lang="uk-UA" b="1" dirty="0" smtClean="0"/>
              <a:t>Бронхіальні </a:t>
            </a:r>
            <a:r>
              <a:rPr lang="uk-UA" b="1" dirty="0"/>
              <a:t>гілки (</a:t>
            </a:r>
            <a:r>
              <a:rPr lang="uk-UA" b="1" dirty="0" err="1"/>
              <a:t>rr</a:t>
            </a:r>
            <a:r>
              <a:rPr lang="uk-UA" b="1" dirty="0"/>
              <a:t>. </a:t>
            </a:r>
            <a:r>
              <a:rPr lang="uk-UA" b="1" dirty="0" err="1" smtClean="0"/>
              <a:t>bronchiales</a:t>
            </a:r>
            <a:r>
              <a:rPr lang="uk-UA" b="1" dirty="0" smtClean="0"/>
              <a:t>) -</a:t>
            </a:r>
          </a:p>
          <a:p>
            <a:r>
              <a:rPr lang="uk-UA" dirty="0" smtClean="0"/>
              <a:t>відходять </a:t>
            </a:r>
            <a:r>
              <a:rPr lang="uk-UA" dirty="0"/>
              <a:t>від аорти на рівні IV-V грудних </a:t>
            </a:r>
            <a:r>
              <a:rPr lang="uk-UA" dirty="0" smtClean="0"/>
              <a:t>хребців;</a:t>
            </a:r>
          </a:p>
          <a:p>
            <a:pPr marL="285750" indent="-285750">
              <a:buFontTx/>
              <a:buChar char="-"/>
            </a:pPr>
            <a:r>
              <a:rPr lang="uk-UA" b="1" dirty="0" smtClean="0"/>
              <a:t>Стравохідні </a:t>
            </a:r>
            <a:r>
              <a:rPr lang="uk-UA" b="1" dirty="0"/>
              <a:t>гілки (</a:t>
            </a:r>
            <a:r>
              <a:rPr lang="uk-UA" b="1" dirty="0" err="1"/>
              <a:t>rr</a:t>
            </a:r>
            <a:r>
              <a:rPr lang="uk-UA" b="1" dirty="0"/>
              <a:t>. </a:t>
            </a:r>
            <a:r>
              <a:rPr lang="uk-UA" b="1" dirty="0" err="1" smtClean="0"/>
              <a:t>oesophagei</a:t>
            </a:r>
            <a:r>
              <a:rPr lang="uk-UA" b="1" dirty="0" smtClean="0"/>
              <a:t>) –</a:t>
            </a:r>
          </a:p>
          <a:p>
            <a:r>
              <a:rPr lang="uk-UA" dirty="0" smtClean="0"/>
              <a:t>починаються </a:t>
            </a:r>
            <a:r>
              <a:rPr lang="uk-UA" dirty="0"/>
              <a:t>від аорти на рівні IV-VIII грудних </a:t>
            </a:r>
            <a:r>
              <a:rPr lang="uk-UA" dirty="0" smtClean="0"/>
              <a:t>хребців;</a:t>
            </a:r>
          </a:p>
          <a:p>
            <a:pPr marL="285750" indent="-285750">
              <a:buFontTx/>
              <a:buChar char="-"/>
            </a:pPr>
            <a:r>
              <a:rPr lang="uk-UA" b="1" dirty="0" smtClean="0"/>
              <a:t>Перикардіальні </a:t>
            </a:r>
            <a:r>
              <a:rPr lang="uk-UA" b="1" dirty="0"/>
              <a:t>гілки </a:t>
            </a:r>
            <a:endParaRPr lang="uk-UA" b="1" dirty="0" smtClean="0"/>
          </a:p>
          <a:p>
            <a:r>
              <a:rPr lang="uk-UA" b="1" dirty="0" smtClean="0"/>
              <a:t>(</a:t>
            </a:r>
            <a:r>
              <a:rPr lang="uk-UA" b="1" dirty="0" err="1"/>
              <a:t>rr</a:t>
            </a:r>
            <a:r>
              <a:rPr lang="uk-UA" b="1" dirty="0"/>
              <a:t>. </a:t>
            </a:r>
            <a:r>
              <a:rPr lang="uk-UA" b="1" dirty="0" err="1"/>
              <a:t>pericardiaci</a:t>
            </a:r>
            <a:r>
              <a:rPr lang="uk-UA" b="1" dirty="0" smtClean="0"/>
              <a:t>);</a:t>
            </a:r>
          </a:p>
          <a:p>
            <a:pPr marL="285750" indent="-285750">
              <a:buFontTx/>
              <a:buChar char="-"/>
            </a:pPr>
            <a:r>
              <a:rPr lang="uk-UA" b="1" dirty="0" err="1" smtClean="0"/>
              <a:t>Медіастинальні</a:t>
            </a:r>
            <a:r>
              <a:rPr lang="uk-UA" b="1" dirty="0" smtClean="0"/>
              <a:t> </a:t>
            </a:r>
            <a:r>
              <a:rPr lang="uk-UA" b="1" dirty="0"/>
              <a:t>гілки </a:t>
            </a:r>
            <a:endParaRPr lang="uk-UA" b="1" dirty="0" smtClean="0"/>
          </a:p>
          <a:p>
            <a:r>
              <a:rPr lang="uk-UA" b="1" dirty="0" smtClean="0"/>
              <a:t>(</a:t>
            </a:r>
            <a:r>
              <a:rPr lang="uk-UA" b="1" dirty="0" err="1"/>
              <a:t>rr</a:t>
            </a:r>
            <a:r>
              <a:rPr lang="uk-UA" b="1" dirty="0"/>
              <a:t>. </a:t>
            </a:r>
            <a:r>
              <a:rPr lang="uk-UA" b="1" dirty="0" err="1"/>
              <a:t>mediastinales</a:t>
            </a:r>
            <a:r>
              <a:rPr lang="uk-UA" b="1" dirty="0"/>
              <a:t>)</a:t>
            </a:r>
            <a:r>
              <a:rPr lang="uk-UA" b="1" dirty="0" smtClean="0"/>
              <a:t> </a:t>
            </a:r>
            <a:endParaRPr lang="ru-RU" b="1" dirty="0"/>
          </a:p>
        </p:txBody>
      </p:sp>
      <p:sp>
        <p:nvSpPr>
          <p:cNvPr id="5" name="Овал 4"/>
          <p:cNvSpPr/>
          <p:nvPr/>
        </p:nvSpPr>
        <p:spPr>
          <a:xfrm>
            <a:off x="5026431" y="1916830"/>
            <a:ext cx="1252444" cy="378625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Овал 5"/>
          <p:cNvSpPr/>
          <p:nvPr/>
        </p:nvSpPr>
        <p:spPr>
          <a:xfrm>
            <a:off x="-36512" y="2937139"/>
            <a:ext cx="1008112" cy="378625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Овал 6"/>
          <p:cNvSpPr/>
          <p:nvPr/>
        </p:nvSpPr>
        <p:spPr>
          <a:xfrm>
            <a:off x="5472117" y="2880454"/>
            <a:ext cx="1008112" cy="261779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5440217" y="2636912"/>
            <a:ext cx="1008112" cy="300227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724820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373349"/>
            <a:ext cx="8260672" cy="1039427"/>
          </a:xfrm>
        </p:spPr>
        <p:txBody>
          <a:bodyPr/>
          <a:lstStyle/>
          <a:p>
            <a:r>
              <a:rPr lang="uk-UA" b="1" i="1" dirty="0"/>
              <a:t>Яєчникова артерія (a. </a:t>
            </a:r>
            <a:r>
              <a:rPr lang="uk-UA" b="1" i="1" dirty="0" err="1"/>
              <a:t>ovarica</a:t>
            </a:r>
            <a:r>
              <a:rPr lang="uk-UA" b="1" i="1" dirty="0"/>
              <a:t>)</a:t>
            </a:r>
            <a:endParaRPr lang="ru-RU" dirty="0"/>
          </a:p>
        </p:txBody>
      </p:sp>
      <p:pic>
        <p:nvPicPr>
          <p:cNvPr id="15362" name="Picture 2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12776"/>
            <a:ext cx="6012160" cy="544522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5940152" y="1556792"/>
            <a:ext cx="3203848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b="1" i="1" dirty="0"/>
              <a:t>Яєчникова артерія </a:t>
            </a:r>
            <a:r>
              <a:rPr lang="uk-UA" dirty="0" smtClean="0"/>
              <a:t>відходить </a:t>
            </a:r>
            <a:r>
              <a:rPr lang="uk-UA" dirty="0"/>
              <a:t>від переднього півкола аорти під гострим кутом нижче ниркової артерії на рівні III поперекового хребця, направляється в малий таз до яєчника. </a:t>
            </a:r>
            <a:endParaRPr lang="uk-UA" dirty="0" smtClean="0"/>
          </a:p>
          <a:p>
            <a:r>
              <a:rPr lang="uk-UA" dirty="0" smtClean="0"/>
              <a:t>У </a:t>
            </a:r>
            <a:r>
              <a:rPr lang="uk-UA" dirty="0"/>
              <a:t>порожнині малого таза яєчникова артерія віддає </a:t>
            </a:r>
            <a:r>
              <a:rPr lang="uk-UA" i="1" dirty="0"/>
              <a:t>трубні гілки (</a:t>
            </a:r>
            <a:r>
              <a:rPr lang="uk-UA" i="1" dirty="0" err="1"/>
              <a:t>rr</a:t>
            </a:r>
            <a:r>
              <a:rPr lang="uk-UA" i="1" dirty="0"/>
              <a:t>. </a:t>
            </a:r>
            <a:r>
              <a:rPr lang="uk-UA" i="1" dirty="0" err="1"/>
              <a:t>tubarii</a:t>
            </a:r>
            <a:r>
              <a:rPr lang="uk-UA" i="1" dirty="0"/>
              <a:t>)</a:t>
            </a:r>
            <a:r>
              <a:rPr lang="uk-UA" dirty="0"/>
              <a:t> до маткової труби і </a:t>
            </a:r>
            <a:r>
              <a:rPr lang="uk-UA" i="1" dirty="0"/>
              <a:t>гілки сечоводу (</a:t>
            </a:r>
            <a:r>
              <a:rPr lang="uk-UA" i="1" dirty="0" err="1"/>
              <a:t>rr</a:t>
            </a:r>
            <a:r>
              <a:rPr lang="uk-UA" i="1" dirty="0"/>
              <a:t>. </a:t>
            </a:r>
            <a:r>
              <a:rPr lang="uk-UA" i="1" dirty="0" err="1"/>
              <a:t>ureterici</a:t>
            </a:r>
            <a:r>
              <a:rPr lang="uk-UA" i="1" dirty="0"/>
              <a:t>)</a:t>
            </a:r>
            <a:r>
              <a:rPr lang="uk-UA" dirty="0"/>
              <a:t> до тазової частини сечоводу. </a:t>
            </a:r>
            <a:endParaRPr lang="uk-UA" dirty="0" smtClean="0"/>
          </a:p>
          <a:p>
            <a:r>
              <a:rPr lang="uk-UA" dirty="0" smtClean="0"/>
              <a:t>Яєчникова </a:t>
            </a:r>
            <a:r>
              <a:rPr lang="uk-UA" dirty="0"/>
              <a:t>артерія </a:t>
            </a:r>
            <a:r>
              <a:rPr lang="uk-UA" dirty="0" err="1"/>
              <a:t>анастомозує</a:t>
            </a:r>
            <a:r>
              <a:rPr lang="uk-UA" dirty="0"/>
              <a:t> з яєчниковою гілкою маткової артерії.</a:t>
            </a:r>
            <a:endParaRPr lang="ru-RU" dirty="0"/>
          </a:p>
        </p:txBody>
      </p:sp>
      <p:pic>
        <p:nvPicPr>
          <p:cNvPr id="15368" name="Picture 8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991100" cy="38481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ÐÐ°ÑÑÐ¸Ð½ÐºÐ¸ Ð¿Ð¾ Ð·Ð°Ð¿ÑÐ¾ÑÑ Ð²Ð½ÑÑÑÐµÐ½Ð½ÑÑ Ð¿Ð¾Ð´Ð²Ð·Ð´Ð¾ÑÐ½Ð°Ñ Ð°ÑÑÐµÑÐ¸Ñ Ð°Ð½Ð°ÑÐ¾Ð¼Ð¸Ñ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2486323"/>
            <a:ext cx="5048250" cy="4362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927465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153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179512" y="120707"/>
            <a:ext cx="8642350" cy="576263"/>
          </a:xfrm>
        </p:spPr>
        <p:txBody>
          <a:bodyPr>
            <a:normAutofit fontScale="90000"/>
          </a:bodyPr>
          <a:lstStyle/>
          <a:p>
            <a:r>
              <a:rPr lang="ru-RU" b="1" dirty="0" err="1" smtClean="0"/>
              <a:t>Анастомози</a:t>
            </a:r>
            <a:r>
              <a:rPr lang="ru-RU" b="1" dirty="0" smtClean="0"/>
              <a:t> </a:t>
            </a:r>
            <a:r>
              <a:rPr lang="ru-RU" b="1" dirty="0" err="1" smtClean="0"/>
              <a:t>гілок</a:t>
            </a:r>
            <a:r>
              <a:rPr lang="ru-RU" b="1" dirty="0" smtClean="0"/>
              <a:t> </a:t>
            </a:r>
            <a:r>
              <a:rPr lang="ru-RU" b="1" dirty="0" err="1" smtClean="0"/>
              <a:t>Грудної</a:t>
            </a:r>
            <a:r>
              <a:rPr lang="ru-RU" b="1" dirty="0" smtClean="0"/>
              <a:t> </a:t>
            </a:r>
            <a:r>
              <a:rPr lang="ru-RU" b="1" dirty="0" err="1" smtClean="0"/>
              <a:t>аорти</a:t>
            </a:r>
            <a:endParaRPr lang="ru-RU" b="1" dirty="0"/>
          </a:p>
        </p:txBody>
      </p:sp>
      <p:pic>
        <p:nvPicPr>
          <p:cNvPr id="6146" name="Picture 2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727607"/>
            <a:ext cx="6029325" cy="4391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07504" y="5091923"/>
            <a:ext cx="561662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uk-UA" dirty="0" smtClean="0"/>
              <a:t>I-VIII </a:t>
            </a:r>
            <a:r>
              <a:rPr lang="uk-UA" dirty="0"/>
              <a:t>задні міжреберні </a:t>
            </a:r>
            <a:r>
              <a:rPr lang="uk-UA" dirty="0" smtClean="0"/>
              <a:t>артерії </a:t>
            </a:r>
            <a:r>
              <a:rPr lang="uk-UA" dirty="0" err="1" smtClean="0"/>
              <a:t>анастомозують</a:t>
            </a:r>
            <a:r>
              <a:rPr lang="uk-UA" dirty="0" smtClean="0"/>
              <a:t> </a:t>
            </a:r>
            <a:r>
              <a:rPr lang="uk-UA" dirty="0"/>
              <a:t>з передніми міжреберними гілками (з внутрішньої грудної артерії). </a:t>
            </a:r>
            <a:endParaRPr lang="uk-UA" dirty="0" smtClean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uk-UA" dirty="0" smtClean="0"/>
              <a:t>IX-XI </a:t>
            </a:r>
            <a:r>
              <a:rPr lang="uk-UA" dirty="0"/>
              <a:t>задні міжреберні артерії утворюють з'єднання з гілками верхньої надчеревної артерії (з внутрішньої грудної артерії).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6041754" y="908720"/>
            <a:ext cx="3114675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buFont typeface="Wingdings" panose="05000000000000000000" pitchFamily="2" charset="2"/>
              <a:buChar char="Ø"/>
            </a:pPr>
            <a:r>
              <a:rPr lang="uk-UA" dirty="0">
                <a:solidFill>
                  <a:prstClr val="black"/>
                </a:solidFill>
              </a:rPr>
              <a:t>Бронхіальні гілки </a:t>
            </a:r>
            <a:r>
              <a:rPr lang="uk-UA" dirty="0" err="1">
                <a:solidFill>
                  <a:prstClr val="black"/>
                </a:solidFill>
              </a:rPr>
              <a:t>анастомозують</a:t>
            </a:r>
            <a:r>
              <a:rPr lang="uk-UA" dirty="0">
                <a:solidFill>
                  <a:prstClr val="black"/>
                </a:solidFill>
              </a:rPr>
              <a:t> з гілками легеневої артерії. </a:t>
            </a:r>
          </a:p>
          <a:p>
            <a:pPr marL="285750" lvl="0" indent="-285750">
              <a:buFont typeface="Wingdings" panose="05000000000000000000" pitchFamily="2" charset="2"/>
              <a:buChar char="Ø"/>
            </a:pPr>
            <a:r>
              <a:rPr lang="uk-UA" dirty="0">
                <a:solidFill>
                  <a:prstClr val="black"/>
                </a:solidFill>
              </a:rPr>
              <a:t>Спинномозкові гілки (з задніх міжреберних артерій) </a:t>
            </a:r>
            <a:r>
              <a:rPr lang="uk-UA" dirty="0" err="1">
                <a:solidFill>
                  <a:prstClr val="black"/>
                </a:solidFill>
              </a:rPr>
              <a:t>анастомозують</a:t>
            </a:r>
            <a:r>
              <a:rPr lang="uk-UA" dirty="0">
                <a:solidFill>
                  <a:prstClr val="black"/>
                </a:solidFill>
              </a:rPr>
              <a:t> з однойменними гілками іншого боку. </a:t>
            </a:r>
          </a:p>
          <a:p>
            <a:pPr marL="285750" lvl="0" indent="-285750">
              <a:buFont typeface="Wingdings" panose="05000000000000000000" pitchFamily="2" charset="2"/>
              <a:buChar char="Ø"/>
            </a:pPr>
            <a:r>
              <a:rPr lang="uk-UA" dirty="0">
                <a:solidFill>
                  <a:prstClr val="black"/>
                </a:solidFill>
              </a:rPr>
              <a:t>Уздовж спинного мозку розташовується анастомоз спинномозкових гілок, що походять з задніх міжреберних артерій, зі спинномозковими гілками з хребетної, висхідної шийної та поперекових артерій. </a:t>
            </a:r>
          </a:p>
        </p:txBody>
      </p:sp>
      <p:pic>
        <p:nvPicPr>
          <p:cNvPr id="7" name="Picture 2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5" y="2564904"/>
            <a:ext cx="5520533" cy="4293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753756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b="1" dirty="0"/>
              <a:t>Черевна частина аорти </a:t>
            </a:r>
            <a:br>
              <a:rPr lang="uk-UA" b="1" dirty="0"/>
            </a:br>
            <a:r>
              <a:rPr lang="uk-UA" b="1" dirty="0"/>
              <a:t>(</a:t>
            </a:r>
            <a:r>
              <a:rPr lang="uk-UA" b="1" dirty="0" err="1"/>
              <a:t>pars</a:t>
            </a:r>
            <a:r>
              <a:rPr lang="uk-UA" b="1" dirty="0"/>
              <a:t> </a:t>
            </a:r>
            <a:r>
              <a:rPr lang="uk-UA" b="1" dirty="0" err="1"/>
              <a:t>abdominalis</a:t>
            </a:r>
            <a:r>
              <a:rPr lang="uk-UA" b="1" dirty="0"/>
              <a:t> </a:t>
            </a:r>
            <a:r>
              <a:rPr lang="uk-UA" b="1" dirty="0" err="1"/>
              <a:t>aortae</a:t>
            </a:r>
            <a:r>
              <a:rPr lang="uk-UA" b="1" dirty="0"/>
              <a:t>) </a:t>
            </a:r>
            <a:endParaRPr lang="ru-RU" dirty="0"/>
          </a:p>
        </p:txBody>
      </p:sp>
      <p:pic>
        <p:nvPicPr>
          <p:cNvPr id="3" name="Picture 2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787150"/>
            <a:ext cx="3528392" cy="4680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ÐÐ¾ÑÐ¾Ð¶ÐµÐµ Ð¸Ð·Ð¾Ð±ÑÐ°Ð¶ÐµÐ½Ð¸Ðµ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68"/>
          <a:stretch/>
        </p:blipFill>
        <p:spPr bwMode="auto">
          <a:xfrm>
            <a:off x="4067944" y="1396821"/>
            <a:ext cx="4778799" cy="54611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64142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0"/>
            <a:ext cx="651723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6732240" y="197346"/>
            <a:ext cx="2304256" cy="64633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b="1" dirty="0"/>
              <a:t>Гілки черевної частини аорти </a:t>
            </a:r>
            <a:r>
              <a:rPr lang="uk-UA" dirty="0"/>
              <a:t>поділяють на </a:t>
            </a:r>
            <a:r>
              <a:rPr lang="uk-UA" b="1" i="1" dirty="0"/>
              <a:t>пристінкові (парієтальні) </a:t>
            </a:r>
            <a:r>
              <a:rPr lang="uk-UA" dirty="0"/>
              <a:t>і</a:t>
            </a:r>
            <a:r>
              <a:rPr lang="uk-UA" b="1" dirty="0"/>
              <a:t> </a:t>
            </a:r>
            <a:r>
              <a:rPr lang="uk-UA" b="1" i="1" dirty="0" err="1" smtClean="0"/>
              <a:t>нутрощові</a:t>
            </a:r>
            <a:r>
              <a:rPr lang="uk-UA" b="1" i="1" dirty="0" smtClean="0"/>
              <a:t> </a:t>
            </a:r>
            <a:r>
              <a:rPr lang="uk-UA" b="1" i="1" dirty="0"/>
              <a:t>(вісцеральні</a:t>
            </a:r>
            <a:r>
              <a:rPr lang="uk-UA" b="1" i="1" dirty="0" smtClean="0"/>
              <a:t>).</a:t>
            </a:r>
            <a:endParaRPr lang="en-US" b="1" i="1" dirty="0" smtClean="0"/>
          </a:p>
          <a:p>
            <a:r>
              <a:rPr lang="uk-UA" sz="1600" u="sng" dirty="0" smtClean="0"/>
              <a:t>Пристінковими </a:t>
            </a:r>
            <a:r>
              <a:rPr lang="uk-UA" sz="1600" u="sng" dirty="0"/>
              <a:t>гілками є </a:t>
            </a:r>
            <a:r>
              <a:rPr lang="uk-UA" sz="1600" dirty="0"/>
              <a:t>парні </a:t>
            </a:r>
            <a:r>
              <a:rPr lang="uk-UA" sz="1600" i="1" dirty="0"/>
              <a:t>нижні </a:t>
            </a:r>
            <a:r>
              <a:rPr lang="uk-UA" sz="1600" i="1" dirty="0" err="1"/>
              <a:t>діафрагмальні</a:t>
            </a:r>
            <a:r>
              <a:rPr lang="uk-UA" sz="1600" i="1" dirty="0"/>
              <a:t>, поперекові артерії </a:t>
            </a:r>
            <a:r>
              <a:rPr lang="uk-UA" sz="1600" dirty="0"/>
              <a:t>та </a:t>
            </a:r>
            <a:r>
              <a:rPr lang="uk-UA" sz="1600" i="1" dirty="0"/>
              <a:t>непарна серединна крижова артерія</a:t>
            </a:r>
            <a:r>
              <a:rPr lang="uk-UA" sz="1600" dirty="0"/>
              <a:t>.</a:t>
            </a:r>
            <a:endParaRPr lang="ru-RU" sz="1600" dirty="0"/>
          </a:p>
          <a:p>
            <a:r>
              <a:rPr lang="uk-UA" sz="1600" u="sng" dirty="0"/>
              <a:t>До </a:t>
            </a:r>
            <a:r>
              <a:rPr lang="uk-UA" sz="1600" u="sng" dirty="0" err="1" smtClean="0"/>
              <a:t>нутрощових</a:t>
            </a:r>
            <a:r>
              <a:rPr lang="uk-UA" sz="1600" u="sng" dirty="0" smtClean="0"/>
              <a:t> гілок </a:t>
            </a:r>
            <a:r>
              <a:rPr lang="uk-UA" sz="1600" u="sng" dirty="0"/>
              <a:t>відносяться </a:t>
            </a:r>
            <a:r>
              <a:rPr lang="uk-UA" sz="1600" dirty="0"/>
              <a:t>три </a:t>
            </a:r>
            <a:r>
              <a:rPr lang="uk-UA" sz="1600" dirty="0" smtClean="0"/>
              <a:t>великі </a:t>
            </a:r>
            <a:r>
              <a:rPr lang="uk-UA" sz="1600" dirty="0"/>
              <a:t>непарні артерії: </a:t>
            </a:r>
            <a:r>
              <a:rPr lang="uk-UA" sz="1600" i="1" dirty="0"/>
              <a:t>черевний стовбур, верхня </a:t>
            </a:r>
            <a:r>
              <a:rPr lang="uk-UA" sz="1600" dirty="0"/>
              <a:t>і</a:t>
            </a:r>
            <a:r>
              <a:rPr lang="uk-UA" sz="1600" i="1" dirty="0"/>
              <a:t> нижня </a:t>
            </a:r>
            <a:r>
              <a:rPr lang="uk-UA" sz="1600" i="1" dirty="0" err="1" smtClean="0"/>
              <a:t>брижові</a:t>
            </a:r>
            <a:r>
              <a:rPr lang="uk-UA" sz="1600" dirty="0" smtClean="0"/>
              <a:t>, </a:t>
            </a:r>
            <a:r>
              <a:rPr lang="uk-UA" sz="1600" dirty="0"/>
              <a:t>а також парні </a:t>
            </a:r>
            <a:r>
              <a:rPr lang="uk-UA" sz="1600" i="1" dirty="0"/>
              <a:t>середні надниркові, ниркові </a:t>
            </a:r>
            <a:r>
              <a:rPr lang="uk-UA" sz="1600" i="1" dirty="0" smtClean="0"/>
              <a:t>та </a:t>
            </a:r>
            <a:r>
              <a:rPr lang="uk-UA" sz="1600" i="1" dirty="0"/>
              <a:t>яєчкові (</a:t>
            </a:r>
            <a:r>
              <a:rPr lang="uk-UA" sz="1600" dirty="0"/>
              <a:t>у жінок </a:t>
            </a:r>
            <a:r>
              <a:rPr lang="uk-UA" sz="1600" i="1" dirty="0"/>
              <a:t>яєчникові) артерії</a:t>
            </a:r>
            <a:r>
              <a:rPr lang="uk-UA" sz="1600" dirty="0" smtClean="0"/>
              <a:t>.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1533748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59015" y="548680"/>
            <a:ext cx="2975053" cy="797390"/>
          </a:xfrm>
        </p:spPr>
        <p:txBody>
          <a:bodyPr>
            <a:noAutofit/>
          </a:bodyPr>
          <a:lstStyle/>
          <a:p>
            <a:r>
              <a:rPr lang="uk-UA" sz="2000" b="1" dirty="0" smtClean="0"/>
              <a:t>пристінкові </a:t>
            </a:r>
            <a:r>
              <a:rPr lang="uk-UA" sz="2000" b="1" dirty="0"/>
              <a:t>(парієтальні) Гілки черевної </a:t>
            </a:r>
            <a:r>
              <a:rPr lang="uk-UA" sz="2000" b="1" dirty="0" smtClean="0"/>
              <a:t>аорти: </a:t>
            </a:r>
            <a:endParaRPr lang="ru-RU" sz="2000" b="1" dirty="0"/>
          </a:p>
        </p:txBody>
      </p:sp>
      <p:pic>
        <p:nvPicPr>
          <p:cNvPr id="25602" name="Picture 2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6632"/>
            <a:ext cx="5868144" cy="67319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5853527" y="1484784"/>
            <a:ext cx="3275856" cy="55707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uk-UA" sz="1600" b="1" dirty="0"/>
              <a:t>Нижня </a:t>
            </a:r>
            <a:r>
              <a:rPr lang="uk-UA" sz="1600" b="1" dirty="0" err="1"/>
              <a:t>діафрагмальна</a:t>
            </a:r>
            <a:r>
              <a:rPr lang="uk-UA" sz="1600" b="1" dirty="0"/>
              <a:t> артерія (a. </a:t>
            </a:r>
            <a:r>
              <a:rPr lang="uk-UA" sz="1600" b="1" dirty="0" err="1" smtClean="0"/>
              <a:t>phrenica</a:t>
            </a:r>
            <a:r>
              <a:rPr lang="uk-UA" sz="1600" b="1" dirty="0" smtClean="0"/>
              <a:t> </a:t>
            </a:r>
            <a:r>
              <a:rPr lang="uk-UA" sz="1600" b="1" dirty="0" err="1"/>
              <a:t>inferior</a:t>
            </a:r>
            <a:r>
              <a:rPr lang="uk-UA" sz="1600" b="1" dirty="0"/>
              <a:t>)</a:t>
            </a:r>
            <a:r>
              <a:rPr lang="uk-UA" sz="1600" dirty="0"/>
              <a:t>, </a:t>
            </a:r>
            <a:r>
              <a:rPr lang="uk-UA" sz="1600" dirty="0" smtClean="0"/>
              <a:t>парна, </a:t>
            </a:r>
            <a:r>
              <a:rPr lang="uk-UA" sz="1600" dirty="0"/>
              <a:t>відходить від </a:t>
            </a:r>
            <a:r>
              <a:rPr lang="uk-UA" sz="1600" dirty="0" smtClean="0"/>
              <a:t>аорти </a:t>
            </a:r>
            <a:r>
              <a:rPr lang="uk-UA" sz="1600" dirty="0"/>
              <a:t>на рівні </a:t>
            </a:r>
            <a:r>
              <a:rPr lang="en-US" sz="1600" dirty="0" err="1" smtClean="0"/>
              <a:t>Th</a:t>
            </a:r>
            <a:r>
              <a:rPr lang="uk-UA" sz="1600" dirty="0" smtClean="0"/>
              <a:t>XII. </a:t>
            </a:r>
            <a:endParaRPr lang="en-US" sz="1600" dirty="0" smtClean="0"/>
          </a:p>
          <a:p>
            <a:r>
              <a:rPr lang="uk-UA" sz="1600" u="sng" dirty="0" smtClean="0"/>
              <a:t>Від неї відходять:</a:t>
            </a:r>
          </a:p>
          <a:p>
            <a:r>
              <a:rPr lang="uk-UA" sz="1600" dirty="0" smtClean="0"/>
              <a:t>- </a:t>
            </a:r>
            <a:r>
              <a:rPr lang="uk-UA" sz="1600" b="1" i="1" dirty="0" smtClean="0"/>
              <a:t>верхні надниркові артерії </a:t>
            </a:r>
            <a:r>
              <a:rPr lang="uk-UA" sz="1600" b="1" i="1" dirty="0"/>
              <a:t>(</a:t>
            </a:r>
            <a:r>
              <a:rPr lang="uk-UA" sz="1600" b="1" i="1" dirty="0" err="1"/>
              <a:t>aa</a:t>
            </a:r>
            <a:r>
              <a:rPr lang="uk-UA" sz="1600" b="1" i="1" dirty="0"/>
              <a:t>. </a:t>
            </a:r>
            <a:r>
              <a:rPr lang="uk-UA" sz="1600" b="1" i="1" dirty="0" err="1" smtClean="0"/>
              <a:t>suprarenales</a:t>
            </a:r>
            <a:r>
              <a:rPr lang="uk-UA" sz="1600" b="1" i="1" dirty="0" smtClean="0"/>
              <a:t> </a:t>
            </a:r>
            <a:r>
              <a:rPr lang="uk-UA" sz="1600" b="1" i="1" dirty="0" err="1"/>
              <a:t>superiores</a:t>
            </a:r>
            <a:r>
              <a:rPr lang="uk-UA" sz="1600" b="1" i="1" dirty="0" smtClean="0"/>
              <a:t>).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uk-UA" sz="1600" b="1" dirty="0"/>
              <a:t>Поперекові артерії (</a:t>
            </a:r>
            <a:r>
              <a:rPr lang="uk-UA" sz="1600" b="1" dirty="0" err="1"/>
              <a:t>aa</a:t>
            </a:r>
            <a:r>
              <a:rPr lang="uk-UA" sz="1600" b="1" dirty="0"/>
              <a:t>. </a:t>
            </a:r>
            <a:r>
              <a:rPr lang="uk-UA" sz="1600" b="1" dirty="0" err="1" smtClean="0"/>
              <a:t>lumbales</a:t>
            </a:r>
            <a:r>
              <a:rPr lang="uk-UA" sz="1600" b="1" dirty="0"/>
              <a:t>), </a:t>
            </a:r>
            <a:r>
              <a:rPr lang="uk-UA" sz="1600" dirty="0"/>
              <a:t>чотири пари, відходять від </a:t>
            </a:r>
            <a:r>
              <a:rPr lang="uk-UA" sz="1600" dirty="0" smtClean="0"/>
              <a:t>аорти </a:t>
            </a:r>
            <a:r>
              <a:rPr lang="uk-UA" sz="1600" dirty="0"/>
              <a:t>на рівні </a:t>
            </a:r>
            <a:r>
              <a:rPr lang="uk-UA" sz="1600" dirty="0" smtClean="0"/>
              <a:t>тіл </a:t>
            </a:r>
            <a:r>
              <a:rPr lang="uk-UA" sz="1600" dirty="0"/>
              <a:t>I-IV поперекових </a:t>
            </a:r>
            <a:r>
              <a:rPr lang="uk-UA" sz="1600" dirty="0" smtClean="0"/>
              <a:t>хребців </a:t>
            </a:r>
            <a:r>
              <a:rPr lang="uk-UA" sz="1600" dirty="0"/>
              <a:t>і проходять </a:t>
            </a:r>
            <a:r>
              <a:rPr lang="uk-UA" sz="1600" dirty="0" smtClean="0"/>
              <a:t>вперед між поперечним </a:t>
            </a:r>
            <a:r>
              <a:rPr lang="uk-UA" sz="1600" dirty="0"/>
              <a:t>і </a:t>
            </a:r>
            <a:r>
              <a:rPr lang="uk-UA" sz="1600" dirty="0" smtClean="0"/>
              <a:t>внутрішнім косими </a:t>
            </a:r>
            <a:r>
              <a:rPr lang="uk-UA" sz="1600" dirty="0"/>
              <a:t>м'язами </a:t>
            </a:r>
            <a:r>
              <a:rPr lang="uk-UA" sz="1600" dirty="0" smtClean="0"/>
              <a:t>живота. </a:t>
            </a:r>
            <a:r>
              <a:rPr lang="uk-UA" sz="1600" u="sng" dirty="0" smtClean="0"/>
              <a:t>Від них відходять: </a:t>
            </a:r>
            <a:endParaRPr lang="en-US" sz="1600" u="sng" dirty="0" smtClean="0"/>
          </a:p>
          <a:p>
            <a:r>
              <a:rPr lang="en-US" sz="1600" b="1" i="1" dirty="0" smtClean="0"/>
              <a:t>- </a:t>
            </a:r>
            <a:r>
              <a:rPr lang="uk-UA" sz="1600" b="1" i="1" dirty="0" smtClean="0"/>
              <a:t>дорсальні гілки </a:t>
            </a:r>
            <a:r>
              <a:rPr lang="uk-UA" sz="1600" b="1" i="1" dirty="0"/>
              <a:t>(r. </a:t>
            </a:r>
            <a:r>
              <a:rPr lang="uk-UA" sz="1600" b="1" i="1" dirty="0" err="1" smtClean="0"/>
              <a:t>dorsalis</a:t>
            </a:r>
            <a:r>
              <a:rPr lang="uk-UA" sz="1600" b="1" i="1" dirty="0"/>
              <a:t>), </a:t>
            </a:r>
            <a:r>
              <a:rPr lang="uk-UA" sz="1600" dirty="0" smtClean="0"/>
              <a:t>які віддають </a:t>
            </a:r>
            <a:r>
              <a:rPr lang="uk-UA" sz="1600" dirty="0"/>
              <a:t>гілки до м'язів і шкірі спини, а також </a:t>
            </a:r>
            <a:r>
              <a:rPr lang="uk-UA" sz="1600" dirty="0" smtClean="0"/>
              <a:t>у хребетний канал. 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uk-UA" sz="1600" b="1" dirty="0" smtClean="0"/>
              <a:t>Непарна </a:t>
            </a:r>
            <a:r>
              <a:rPr lang="uk-UA" sz="1600" b="1" dirty="0"/>
              <a:t>серединна крижова </a:t>
            </a:r>
            <a:r>
              <a:rPr lang="uk-UA" sz="1600" b="1" dirty="0" smtClean="0"/>
              <a:t>артерія </a:t>
            </a:r>
            <a:r>
              <a:rPr lang="uk-UA" sz="1600" b="1" dirty="0"/>
              <a:t>(a. </a:t>
            </a:r>
            <a:r>
              <a:rPr lang="uk-UA" sz="1600" b="1" dirty="0" err="1"/>
              <a:t>sacralis</a:t>
            </a:r>
            <a:r>
              <a:rPr lang="uk-UA" sz="1600" b="1" dirty="0"/>
              <a:t> </a:t>
            </a:r>
            <a:r>
              <a:rPr lang="uk-UA" sz="1600" b="1" dirty="0" err="1"/>
              <a:t>mediana</a:t>
            </a:r>
            <a:r>
              <a:rPr lang="uk-UA" sz="1600" b="1" dirty="0"/>
              <a:t>)</a:t>
            </a:r>
            <a:r>
              <a:rPr lang="uk-UA" sz="1600" b="1" dirty="0" smtClean="0"/>
              <a:t>.</a:t>
            </a:r>
            <a:endParaRPr lang="ru-RU" sz="1600" b="1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2934072" y="27841"/>
            <a:ext cx="1133872" cy="216024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3419872" y="258653"/>
            <a:ext cx="1133872" cy="216024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323528" y="908720"/>
            <a:ext cx="917848" cy="288032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467544" y="3284984"/>
            <a:ext cx="701824" cy="197646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467543" y="2996952"/>
            <a:ext cx="599131" cy="197646"/>
          </a:xfrm>
          <a:prstGeom prst="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3" name="Picture 4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6750" y="2819399"/>
            <a:ext cx="4667250" cy="4038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156028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1" grpId="0" animBg="1"/>
      <p:bldP spid="1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0192" y="408372"/>
            <a:ext cx="2386608" cy="1039427"/>
          </a:xfrm>
        </p:spPr>
        <p:txBody>
          <a:bodyPr>
            <a:noAutofit/>
          </a:bodyPr>
          <a:lstStyle/>
          <a:p>
            <a:r>
              <a:rPr lang="uk-UA" sz="1800" b="1" dirty="0" err="1" smtClean="0"/>
              <a:t>нутрощові</a:t>
            </a:r>
            <a:r>
              <a:rPr lang="uk-UA" sz="1800" b="1" dirty="0" smtClean="0"/>
              <a:t> </a:t>
            </a:r>
            <a:r>
              <a:rPr lang="uk-UA" sz="1800" b="1" dirty="0"/>
              <a:t>(</a:t>
            </a:r>
            <a:r>
              <a:rPr lang="uk-UA" sz="1800" b="1" dirty="0" smtClean="0"/>
              <a:t>вісцеральні) Гілки </a:t>
            </a:r>
            <a:r>
              <a:rPr lang="uk-UA" sz="1800" b="1" dirty="0"/>
              <a:t>черевної аорти: </a:t>
            </a:r>
            <a:endParaRPr lang="ru-RU" sz="1800" dirty="0"/>
          </a:p>
        </p:txBody>
      </p:sp>
      <p:pic>
        <p:nvPicPr>
          <p:cNvPr id="6" name="Picture 4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191" y="764704"/>
            <a:ext cx="5868144" cy="60682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6185360" y="1952164"/>
            <a:ext cx="2843808" cy="37548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000" b="1" u="sng" dirty="0" smtClean="0"/>
              <a:t>Непарні </a:t>
            </a:r>
            <a:r>
              <a:rPr lang="uk-UA" sz="2000" b="1" u="sng" dirty="0"/>
              <a:t>артерії: </a:t>
            </a:r>
            <a:endParaRPr lang="uk-UA" sz="2000" b="1" u="sng" dirty="0" smtClean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uk-UA" dirty="0" smtClean="0"/>
              <a:t>черевний стовбур; 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uk-UA" dirty="0" smtClean="0"/>
              <a:t>верхня </a:t>
            </a:r>
            <a:r>
              <a:rPr lang="uk-UA" dirty="0" err="1" smtClean="0"/>
              <a:t>брижова</a:t>
            </a:r>
            <a:r>
              <a:rPr lang="uk-UA" dirty="0" smtClean="0"/>
              <a:t> артерія;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uk-UA" dirty="0" smtClean="0"/>
              <a:t>нижня </a:t>
            </a:r>
            <a:r>
              <a:rPr lang="uk-UA" dirty="0" err="1" smtClean="0"/>
              <a:t>брижова</a:t>
            </a:r>
            <a:r>
              <a:rPr lang="uk-UA" dirty="0" smtClean="0"/>
              <a:t> артерія.</a:t>
            </a:r>
          </a:p>
          <a:p>
            <a:endParaRPr lang="uk-UA" b="1" u="sng" dirty="0" smtClean="0"/>
          </a:p>
          <a:p>
            <a:r>
              <a:rPr lang="uk-UA" sz="2000" b="1" u="sng" dirty="0" smtClean="0"/>
              <a:t>Парні артерії: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uk-UA" dirty="0" smtClean="0"/>
              <a:t>середні надниркові артерії; 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uk-UA" dirty="0" smtClean="0"/>
              <a:t>ниркові </a:t>
            </a:r>
            <a:r>
              <a:rPr lang="uk-UA" dirty="0"/>
              <a:t>артерії; 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uk-UA" dirty="0" smtClean="0"/>
              <a:t>яєчкові </a:t>
            </a:r>
            <a:r>
              <a:rPr lang="uk-UA" dirty="0"/>
              <a:t>(у жінок яєчникові) артерії.</a:t>
            </a:r>
            <a:endParaRPr lang="ru-RU" dirty="0"/>
          </a:p>
        </p:txBody>
      </p:sp>
      <p:cxnSp>
        <p:nvCxnSpPr>
          <p:cNvPr id="7" name="Прямая со стрелкой 6"/>
          <p:cNvCxnSpPr/>
          <p:nvPr/>
        </p:nvCxnSpPr>
        <p:spPr>
          <a:xfrm flipH="1">
            <a:off x="3038128" y="1484784"/>
            <a:ext cx="597768" cy="571745"/>
          </a:xfrm>
          <a:prstGeom prst="straightConnector1">
            <a:avLst/>
          </a:prstGeom>
          <a:ln w="57150">
            <a:solidFill>
              <a:srgbClr val="0070C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/>
          <p:nvPr/>
        </p:nvCxnSpPr>
        <p:spPr>
          <a:xfrm>
            <a:off x="2195736" y="1628800"/>
            <a:ext cx="742570" cy="999474"/>
          </a:xfrm>
          <a:prstGeom prst="straightConnector1">
            <a:avLst/>
          </a:prstGeom>
          <a:ln w="57150">
            <a:solidFill>
              <a:srgbClr val="0070C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/>
          <p:nvPr/>
        </p:nvCxnSpPr>
        <p:spPr>
          <a:xfrm flipH="1">
            <a:off x="3489412" y="4576809"/>
            <a:ext cx="1154596" cy="0"/>
          </a:xfrm>
          <a:prstGeom prst="straightConnector1">
            <a:avLst/>
          </a:prstGeom>
          <a:ln w="57150">
            <a:solidFill>
              <a:srgbClr val="0070C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/>
          <p:nvPr/>
        </p:nvCxnSpPr>
        <p:spPr>
          <a:xfrm flipH="1" flipV="1">
            <a:off x="3254834" y="2270320"/>
            <a:ext cx="1605198" cy="321540"/>
          </a:xfrm>
          <a:prstGeom prst="straightConnector1">
            <a:avLst/>
          </a:prstGeom>
          <a:ln w="57150">
            <a:solidFill>
              <a:srgbClr val="92D05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/>
          <p:nvPr/>
        </p:nvCxnSpPr>
        <p:spPr>
          <a:xfrm flipH="1" flipV="1">
            <a:off x="3264111" y="2744260"/>
            <a:ext cx="1451905" cy="540724"/>
          </a:xfrm>
          <a:prstGeom prst="straightConnector1">
            <a:avLst/>
          </a:prstGeom>
          <a:ln w="57150">
            <a:solidFill>
              <a:srgbClr val="92D05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/>
          <p:nvPr/>
        </p:nvCxnSpPr>
        <p:spPr>
          <a:xfrm flipH="1" flipV="1">
            <a:off x="3131840" y="3649581"/>
            <a:ext cx="1512168" cy="360040"/>
          </a:xfrm>
          <a:prstGeom prst="straightConnector1">
            <a:avLst/>
          </a:prstGeom>
          <a:ln w="57150">
            <a:solidFill>
              <a:srgbClr val="92D05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204392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/>
              <a:t>Непарні </a:t>
            </a:r>
            <a:r>
              <a:rPr lang="uk-UA" b="1" dirty="0" smtClean="0"/>
              <a:t>гілки черевної аорти</a:t>
            </a:r>
            <a:endParaRPr lang="ru-RU" dirty="0"/>
          </a:p>
        </p:txBody>
      </p:sp>
      <p:pic>
        <p:nvPicPr>
          <p:cNvPr id="3" name="Picture 2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1628800"/>
            <a:ext cx="4968552" cy="51125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22566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тека">
  <a:themeElements>
    <a:clrScheme name="Аптека">
      <a:dk1>
        <a:sysClr val="windowText" lastClr="000000"/>
      </a:dk1>
      <a:lt1>
        <a:sysClr val="window" lastClr="FFFFFF"/>
      </a:lt1>
      <a:dk2>
        <a:srgbClr val="564B3C"/>
      </a:dk2>
      <a:lt2>
        <a:srgbClr val="ECEDD1"/>
      </a:lt2>
      <a:accent1>
        <a:srgbClr val="93A299"/>
      </a:accent1>
      <a:accent2>
        <a:srgbClr val="CF543F"/>
      </a:accent2>
      <a:accent3>
        <a:srgbClr val="B5AE53"/>
      </a:accent3>
      <a:accent4>
        <a:srgbClr val="848058"/>
      </a:accent4>
      <a:accent5>
        <a:srgbClr val="E8B54D"/>
      </a:accent5>
      <a:accent6>
        <a:srgbClr val="786C71"/>
      </a:accent6>
      <a:hlink>
        <a:srgbClr val="CCCC00"/>
      </a:hlink>
      <a:folHlink>
        <a:srgbClr val="B2B2B2"/>
      </a:folHlink>
    </a:clrScheme>
    <a:fontScheme name="Аптека">
      <a:majorFont>
        <a:latin typeface="Book Antiqua"/>
        <a:ea typeface=""/>
        <a:cs typeface=""/>
        <a:font script="Jpan" typeface="HGS明朝B"/>
        <a:font script="Hang" typeface="HY견명조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견명조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Аптека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100000"/>
              </a:schemeClr>
            </a:gs>
            <a:gs pos="68000">
              <a:schemeClr val="phClr">
                <a:tint val="77000"/>
                <a:satMod val="100000"/>
              </a:schemeClr>
            </a:gs>
            <a:gs pos="81000">
              <a:schemeClr val="phClr">
                <a:tint val="79000"/>
                <a:satMod val="100000"/>
              </a:schemeClr>
            </a:gs>
            <a:gs pos="86000">
              <a:schemeClr val="phClr">
                <a:tint val="73000"/>
                <a:satMod val="100000"/>
              </a:schemeClr>
            </a:gs>
            <a:gs pos="100000">
              <a:schemeClr val="phClr">
                <a:tint val="35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73000"/>
                <a:shade val="100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tint val="100000"/>
                <a:shade val="57000"/>
                <a:satMod val="120000"/>
              </a:schemeClr>
            </a:gs>
            <a:gs pos="80000">
              <a:schemeClr val="phClr">
                <a:tint val="100000"/>
                <a:shade val="56000"/>
                <a:satMod val="145000"/>
              </a:schemeClr>
            </a:gs>
            <a:gs pos="88000">
              <a:schemeClr val="phClr">
                <a:tint val="100000"/>
                <a:shade val="63000"/>
                <a:satMod val="160000"/>
              </a:schemeClr>
            </a:gs>
            <a:gs pos="100000">
              <a:schemeClr val="phClr">
                <a:tint val="99000"/>
                <a:shade val="100000"/>
                <a:satMod val="155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glow" dir="tl">
              <a:rot lat="0" lon="0" rev="1800000"/>
            </a:lightRig>
          </a:scene3d>
          <a:sp3d contourW="10160" prstMaterial="dkEdge">
            <a:bevelT w="0" h="0" prst="angle"/>
            <a:contourClr>
              <a:schemeClr val="phClr">
                <a:shade val="30000"/>
                <a:satMod val="150000"/>
              </a:schemeClr>
            </a:contourClr>
          </a:sp3d>
        </a:effectStyle>
        <a:effectStyle>
          <a:effectLst>
            <a:glow rad="50800">
              <a:schemeClr val="phClr">
                <a:tint val="68000"/>
                <a:shade val="93000"/>
                <a:alpha val="37000"/>
                <a:satMod val="250000"/>
              </a:schemeClr>
            </a:glow>
          </a:effectLst>
          <a:scene3d>
            <a:camera prst="orthographicFront">
              <a:rot lat="0" lon="0" rev="0"/>
            </a:camera>
            <a:lightRig rig="glow" dir="t">
              <a:rot lat="0" lon="0" rev="1800000"/>
            </a:lightRig>
          </a:scene3d>
          <a:sp3d contourW="10160" prstMaterial="dkEdge">
            <a:bevelT w="20320" h="19050" prst="angle"/>
            <a:contourClr>
              <a:schemeClr val="phClr">
                <a:shade val="3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3000"/>
            <a:satMod val="14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atMod val="170000"/>
              </a:schemeClr>
              <a:schemeClr val="phClr">
                <a:shade val="70000"/>
                <a:satMod val="13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Apothecary</Template>
  <TotalTime>32230</TotalTime>
  <Words>1643</Words>
  <Application>Microsoft Office PowerPoint</Application>
  <PresentationFormat>Экран (4:3)</PresentationFormat>
  <Paragraphs>143</Paragraphs>
  <Slides>30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30</vt:i4>
      </vt:variant>
    </vt:vector>
  </HeadingPairs>
  <TitlesOfParts>
    <vt:vector size="31" baseType="lpstr">
      <vt:lpstr>Аптека</vt:lpstr>
      <vt:lpstr>ГРУДНА ЧАСТИНА АОРТИ  (pars thoracica aortae)</vt:lpstr>
      <vt:lpstr>Пристінкові (парієтальні) ГІЛКИ ГРУДНої ЧАСТИНи АОРТИ: </vt:lpstr>
      <vt:lpstr>Нутрощові (вісцеральні) ГІЛКИ ГРУДНої ЧАСТИНи АОРТИ: </vt:lpstr>
      <vt:lpstr>Анастомози гілок Грудної аорти</vt:lpstr>
      <vt:lpstr>Черевна частина аорти  (pars abdominalis aortae) </vt:lpstr>
      <vt:lpstr>Презентация PowerPoint</vt:lpstr>
      <vt:lpstr>пристінкові (парієтальні) Гілки черевної аорти: </vt:lpstr>
      <vt:lpstr>нутрощові (вісцеральні) Гілки черевної аорти: </vt:lpstr>
      <vt:lpstr>Непарні гілки черевної аорти</vt:lpstr>
      <vt:lpstr>Черевний стовбур  (truncus coeliacus) </vt:lpstr>
      <vt:lpstr>Гілки черевного стовбуру</vt:lpstr>
      <vt:lpstr>Презентация PowerPoint</vt:lpstr>
      <vt:lpstr>Презентация PowerPoint</vt:lpstr>
      <vt:lpstr>Селезінкова артерія (a. lienalis)</vt:lpstr>
      <vt:lpstr>Загальна печінкова артерія (a. hepatica communis) </vt:lpstr>
      <vt:lpstr>Ліва шлункова артерія  (a. Gastrica sinistra)</vt:lpstr>
      <vt:lpstr>артеріальне кільце навколо шлунка</vt:lpstr>
      <vt:lpstr>Верхня брижова артерія  (a. mesenterica superior) </vt:lpstr>
      <vt:lpstr>Нижня підшлунково-дванадцятипала артерія  (a. pancreatoduodenalis inferior)</vt:lpstr>
      <vt:lpstr>порожньо-кишкові  та клубово-кишкові артерії  (aa. jejunales et aa. ileales)</vt:lpstr>
      <vt:lpstr>Клубово-ободовокишкова артерія (a. ileocolica)</vt:lpstr>
      <vt:lpstr>Презентация PowerPoint</vt:lpstr>
      <vt:lpstr>Нижня брижова артерія  (a. mesenterica inferior)</vt:lpstr>
      <vt:lpstr>Ліва ободовокишкова артерія (a. colica sinistra)</vt:lpstr>
      <vt:lpstr>Презентация PowerPoint</vt:lpstr>
      <vt:lpstr>Парні гілки черевної аорти</vt:lpstr>
      <vt:lpstr>Середня наднирникова артерія  (a. suprarenalis media)</vt:lpstr>
      <vt:lpstr>Ниркова артерія (a. renalis)</vt:lpstr>
      <vt:lpstr>Яєчкова артерія  (a. testicularis)</vt:lpstr>
      <vt:lpstr>Яєчникова артерія (a. ovarica)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Tanya</dc:creator>
  <cp:lastModifiedBy>Tanya</cp:lastModifiedBy>
  <cp:revision>482</cp:revision>
  <dcterms:created xsi:type="dcterms:W3CDTF">2018-04-01T12:45:45Z</dcterms:created>
  <dcterms:modified xsi:type="dcterms:W3CDTF">2020-03-19T13:31:43Z</dcterms:modified>
</cp:coreProperties>
</file>